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85" r:id="rId3"/>
    <p:sldId id="267" r:id="rId4"/>
    <p:sldId id="268" r:id="rId5"/>
    <p:sldId id="273" r:id="rId6"/>
    <p:sldId id="272" r:id="rId7"/>
    <p:sldId id="257" r:id="rId8"/>
    <p:sldId id="275" r:id="rId9"/>
    <p:sldId id="265" r:id="rId10"/>
    <p:sldId id="258" r:id="rId11"/>
    <p:sldId id="259" r:id="rId12"/>
    <p:sldId id="266" r:id="rId13"/>
    <p:sldId id="278" r:id="rId14"/>
    <p:sldId id="261" r:id="rId15"/>
    <p:sldId id="280" r:id="rId16"/>
    <p:sldId id="287" r:id="rId17"/>
    <p:sldId id="286" r:id="rId18"/>
    <p:sldId id="288" r:id="rId19"/>
    <p:sldId id="289" r:id="rId20"/>
    <p:sldId id="281" r:id="rId21"/>
    <p:sldId id="290" r:id="rId22"/>
    <p:sldId id="282" r:id="rId23"/>
    <p:sldId id="283" r:id="rId24"/>
    <p:sldId id="274" r:id="rId25"/>
    <p:sldId id="269" r:id="rId26"/>
    <p:sldId id="291" r:id="rId27"/>
    <p:sldId id="270" r:id="rId28"/>
    <p:sldId id="292" r:id="rId29"/>
    <p:sldId id="276" r:id="rId30"/>
    <p:sldId id="293" r:id="rId31"/>
  </p:sldIdLst>
  <p:sldSz cx="9144000" cy="6858000" type="screen4x3"/>
  <p:notesSz cx="6797675" cy="98742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681" autoAdjust="0"/>
    <p:restoredTop sz="94660"/>
  </p:normalViewPr>
  <p:slideViewPr>
    <p:cSldViewPr>
      <p:cViewPr varScale="1">
        <p:scale>
          <a:sx n="128" d="100"/>
          <a:sy n="128" d="100"/>
        </p:scale>
        <p:origin x="-11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C358F14E-C1B2-487A-9F43-A521A7F5CEAD}" type="datetimeFigureOut">
              <a:rPr lang="sv-SE" smtClean="0"/>
              <a:pPr/>
              <a:t>2011-10-12</a:t>
            </a:fld>
            <a:endParaRPr lang="sv-SE"/>
          </a:p>
        </p:txBody>
      </p:sp>
      <p:sp>
        <p:nvSpPr>
          <p:cNvPr id="4" name="Platshållare för sidfot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DF35A22A-A4AA-48DB-AC8D-EE8ACEE0EF40}" type="slidenum">
              <a:rPr lang="sv-SE" smtClean="0"/>
              <a:pPr/>
              <a:t>‹#›</a:t>
            </a:fld>
            <a:endParaRPr lang="sv-SE"/>
          </a:p>
        </p:txBody>
      </p:sp>
    </p:spTree>
    <p:extLst>
      <p:ext uri="{BB962C8B-B14F-4D97-AF65-F5344CB8AC3E}">
        <p14:creationId xmlns:p14="http://schemas.microsoft.com/office/powerpoint/2010/main" val="2255291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2B76DA9-442B-4160-8E09-56AA41F36110}" type="datetimeFigureOut">
              <a:rPr lang="sv-SE" smtClean="0"/>
              <a:pPr/>
              <a:t>2011-10-12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CD1E038-9BCE-401A-89F3-C4E57FC85A56}"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76DA9-442B-4160-8E09-56AA41F36110}" type="datetimeFigureOut">
              <a:rPr lang="sv-SE" smtClean="0"/>
              <a:pPr/>
              <a:t>2011-10-12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1E038-9BCE-401A-89F3-C4E57FC85A56}"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rsyd.se/"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srcRect b="10630"/>
          <a:stretch>
            <a:fillRect/>
          </a:stretch>
        </p:blipFill>
        <p:spPr bwMode="auto">
          <a:xfrm>
            <a:off x="0" y="0"/>
            <a:ext cx="9185361" cy="6858000"/>
          </a:xfrm>
          <a:prstGeom prst="rect">
            <a:avLst/>
          </a:prstGeom>
          <a:noFill/>
        </p:spPr>
      </p:pic>
      <p:sp>
        <p:nvSpPr>
          <p:cNvPr id="13" name="textruta 12"/>
          <p:cNvSpPr txBox="1"/>
          <p:nvPr/>
        </p:nvSpPr>
        <p:spPr>
          <a:xfrm>
            <a:off x="1403648" y="1556792"/>
            <a:ext cx="6984776" cy="2862322"/>
          </a:xfrm>
          <a:prstGeom prst="rect">
            <a:avLst/>
          </a:prstGeom>
          <a:noFill/>
        </p:spPr>
        <p:txBody>
          <a:bodyPr wrap="square" rtlCol="0">
            <a:spAutoFit/>
          </a:bodyPr>
          <a:lstStyle/>
          <a:p>
            <a:r>
              <a:rPr lang="sv-SE" sz="4800" dirty="0" smtClean="0">
                <a:solidFill>
                  <a:schemeClr val="bg1"/>
                </a:solidFill>
              </a:rPr>
              <a:t>Förtroende genom interkulturell kompetens?</a:t>
            </a:r>
          </a:p>
          <a:p>
            <a:r>
              <a:rPr lang="sv-SE" sz="2800" dirty="0" smtClean="0">
                <a:solidFill>
                  <a:schemeClr val="bg1"/>
                </a:solidFill>
              </a:rPr>
              <a:t>Räddningstjänsten Syds arbete med att skapa förtroende för organisationen i mångkulturella bostadsområden</a:t>
            </a:r>
            <a:endParaRPr lang="sv-SE"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bg2">
                <a:shade val="45000"/>
                <a:satMod val="135000"/>
              </a:schemeClr>
              <a:prstClr val="white"/>
            </a:duotone>
          </a:blip>
          <a:srcRect b="10630"/>
          <a:stretch>
            <a:fillRect/>
          </a:stretch>
        </p:blipFill>
        <p:spPr bwMode="auto">
          <a:xfrm>
            <a:off x="-41361" y="0"/>
            <a:ext cx="9185361" cy="6858000"/>
          </a:xfrm>
          <a:prstGeom prst="rect">
            <a:avLst/>
          </a:prstGeom>
          <a:noFill/>
        </p:spPr>
      </p:pic>
      <p:pic>
        <p:nvPicPr>
          <p:cNvPr id="4" name="Picture 2" descr="http://www.rsyd.se/Global/Nyheter/ESFAvslutningsfest.jpg"/>
          <p:cNvPicPr>
            <a:picLocks noChangeAspect="1" noChangeArrowheads="1"/>
          </p:cNvPicPr>
          <p:nvPr/>
        </p:nvPicPr>
        <p:blipFill>
          <a:blip r:embed="rId3" cstate="print"/>
          <a:srcRect/>
          <a:stretch>
            <a:fillRect/>
          </a:stretch>
        </p:blipFill>
        <p:spPr bwMode="auto">
          <a:xfrm>
            <a:off x="3491880" y="1700808"/>
            <a:ext cx="4953000" cy="2771776"/>
          </a:xfrm>
          <a:prstGeom prst="rect">
            <a:avLst/>
          </a:prstGeom>
          <a:noFill/>
          <a:effectLst>
            <a:outerShdw blurRad="127000" dist="63500" dir="18900000" algn="bl" rotWithShape="0">
              <a:prstClr val="black">
                <a:alpha val="40000"/>
              </a:prstClr>
            </a:outerShdw>
          </a:effectLst>
        </p:spPr>
      </p:pic>
      <p:sp>
        <p:nvSpPr>
          <p:cNvPr id="6" name="textruta 5"/>
          <p:cNvSpPr txBox="1"/>
          <p:nvPr/>
        </p:nvSpPr>
        <p:spPr>
          <a:xfrm>
            <a:off x="251520" y="1700808"/>
            <a:ext cx="3096344" cy="3139321"/>
          </a:xfrm>
          <a:prstGeom prst="rect">
            <a:avLst/>
          </a:prstGeom>
          <a:noFill/>
        </p:spPr>
        <p:txBody>
          <a:bodyPr wrap="square" rtlCol="0">
            <a:spAutoFit/>
          </a:bodyPr>
          <a:lstStyle/>
          <a:p>
            <a:pPr>
              <a:buFontTx/>
              <a:buChar char="-"/>
            </a:pPr>
            <a:r>
              <a:rPr lang="sv-SE" sz="2000" dirty="0" smtClean="0"/>
              <a:t>24 elever </a:t>
            </a:r>
          </a:p>
          <a:p>
            <a:pPr>
              <a:buFontTx/>
              <a:buChar char="-"/>
            </a:pPr>
            <a:r>
              <a:rPr lang="sv-SE" sz="2000" dirty="0" smtClean="0"/>
              <a:t> samtliga med ”mångkulturell kompetens” </a:t>
            </a:r>
          </a:p>
          <a:p>
            <a:pPr>
              <a:buFontTx/>
              <a:buChar char="-"/>
            </a:pPr>
            <a:r>
              <a:rPr lang="sv-SE" sz="2000" dirty="0" smtClean="0"/>
              <a:t> 10 månader under 2009</a:t>
            </a:r>
          </a:p>
          <a:p>
            <a:pPr>
              <a:buFontTx/>
              <a:buChar char="-"/>
            </a:pPr>
            <a:r>
              <a:rPr lang="sv-SE" sz="2000" dirty="0" smtClean="0"/>
              <a:t> 6 personer fick anställning inom </a:t>
            </a:r>
            <a:r>
              <a:rPr lang="sv-SE" sz="2000" dirty="0" err="1" smtClean="0"/>
              <a:t>Rsyd</a:t>
            </a:r>
            <a:endParaRPr lang="sv-SE" sz="2000" dirty="0" smtClean="0"/>
          </a:p>
          <a:p>
            <a:pPr>
              <a:buFontTx/>
              <a:buChar char="-"/>
            </a:pPr>
            <a:r>
              <a:rPr lang="sv-SE" sz="2000" dirty="0" smtClean="0"/>
              <a:t> Operativt spår/brand- och säkerhetsvärd</a:t>
            </a:r>
          </a:p>
          <a:p>
            <a:pPr>
              <a:buFontTx/>
              <a:buChar char="-"/>
            </a:pPr>
            <a:r>
              <a:rPr lang="sv-SE" sz="2000" dirty="0" smtClean="0"/>
              <a:t> Inspiration från England</a:t>
            </a:r>
          </a:p>
          <a:p>
            <a:endParaRPr lang="sv-SE" dirty="0" smtClean="0"/>
          </a:p>
        </p:txBody>
      </p:sp>
      <p:sp>
        <p:nvSpPr>
          <p:cNvPr id="7" name="textruta 6"/>
          <p:cNvSpPr txBox="1"/>
          <p:nvPr/>
        </p:nvSpPr>
        <p:spPr>
          <a:xfrm>
            <a:off x="395537" y="5013176"/>
            <a:ext cx="8352928" cy="1938992"/>
          </a:xfrm>
          <a:prstGeom prst="rect">
            <a:avLst/>
          </a:prstGeom>
          <a:noFill/>
        </p:spPr>
        <p:txBody>
          <a:bodyPr wrap="square" rtlCol="0">
            <a:spAutoFit/>
          </a:bodyPr>
          <a:lstStyle/>
          <a:p>
            <a:r>
              <a:rPr lang="sv-SE" sz="2000" dirty="0" smtClean="0"/>
              <a:t>Huvudsyftet med projektet var att ”skapa förutsättningar att </a:t>
            </a:r>
            <a:r>
              <a:rPr lang="sv-SE" sz="2000" dirty="0" smtClean="0">
                <a:solidFill>
                  <a:srgbClr val="C00000"/>
                </a:solidFill>
              </a:rPr>
              <a:t>överbrygga det främlingskap och den kommunikationsklyfta </a:t>
            </a:r>
            <a:r>
              <a:rPr lang="sv-SE" sz="2000" dirty="0" smtClean="0"/>
              <a:t>som finns kring räddningstjänstens arbete i vissa delar av våra medlemskommuner – särskilt Rosengård”</a:t>
            </a:r>
          </a:p>
          <a:p>
            <a:r>
              <a:rPr lang="sv-SE" sz="2000" dirty="0" smtClean="0"/>
              <a:t>				</a:t>
            </a:r>
            <a:r>
              <a:rPr lang="sv-SE" dirty="0" smtClean="0"/>
              <a:t>Räddningstjänsten Syds årsredovisning 2009</a:t>
            </a:r>
          </a:p>
          <a:p>
            <a:endParaRPr lang="sv-SE" sz="2000" dirty="0"/>
          </a:p>
        </p:txBody>
      </p:sp>
      <p:sp>
        <p:nvSpPr>
          <p:cNvPr id="8" name="textruta 7"/>
          <p:cNvSpPr txBox="1"/>
          <p:nvPr/>
        </p:nvSpPr>
        <p:spPr>
          <a:xfrm>
            <a:off x="7236296" y="4437112"/>
            <a:ext cx="1165704" cy="246221"/>
          </a:xfrm>
          <a:prstGeom prst="rect">
            <a:avLst/>
          </a:prstGeom>
          <a:noFill/>
        </p:spPr>
        <p:txBody>
          <a:bodyPr wrap="none" rtlCol="0">
            <a:spAutoFit/>
          </a:bodyPr>
          <a:lstStyle/>
          <a:p>
            <a:r>
              <a:rPr lang="sv-SE" sz="1000" dirty="0" smtClean="0"/>
              <a:t>Källa: </a:t>
            </a:r>
            <a:r>
              <a:rPr lang="sv-SE" sz="1000" dirty="0" err="1" smtClean="0"/>
              <a:t>www.rsyd.se</a:t>
            </a:r>
            <a:endParaRPr lang="sv-SE" sz="1000" dirty="0"/>
          </a:p>
        </p:txBody>
      </p:sp>
      <p:sp>
        <p:nvSpPr>
          <p:cNvPr id="9" name="Rektangel 8"/>
          <p:cNvSpPr/>
          <p:nvPr/>
        </p:nvSpPr>
        <p:spPr>
          <a:xfrm>
            <a:off x="252805" y="404664"/>
            <a:ext cx="8495659" cy="646331"/>
          </a:xfrm>
          <a:prstGeom prst="rect">
            <a:avLst/>
          </a:prstGeom>
        </p:spPr>
        <p:txBody>
          <a:bodyPr wrap="none">
            <a:spAutoFit/>
          </a:bodyPr>
          <a:lstStyle/>
          <a:p>
            <a:r>
              <a:rPr lang="sv-SE" sz="3600" dirty="0" err="1" smtClean="0"/>
              <a:t>ESF-projektet</a:t>
            </a:r>
            <a:r>
              <a:rPr lang="sv-SE" sz="3600" dirty="0" smtClean="0"/>
              <a:t> ”En integrerad räddningstjänst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500"/>
                                        <p:tgtEl>
                                          <p:spTgt spid="7">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fade">
                                      <p:cBhvr>
                                        <p:cTn id="3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accent3">
                <a:shade val="45000"/>
                <a:satMod val="135000"/>
              </a:schemeClr>
              <a:prstClr val="white"/>
            </a:duotone>
            <a:lum bright="31000" contrast="29000"/>
          </a:blip>
          <a:srcRect b="10630"/>
          <a:stretch>
            <a:fillRect/>
          </a:stretch>
        </p:blipFill>
        <p:spPr bwMode="auto">
          <a:xfrm>
            <a:off x="0" y="0"/>
            <a:ext cx="9185361" cy="6858000"/>
          </a:xfrm>
          <a:prstGeom prst="rect">
            <a:avLst/>
          </a:prstGeom>
          <a:noFill/>
        </p:spPr>
      </p:pic>
      <p:sp>
        <p:nvSpPr>
          <p:cNvPr id="6" name="textruta 5"/>
          <p:cNvSpPr txBox="1"/>
          <p:nvPr/>
        </p:nvSpPr>
        <p:spPr>
          <a:xfrm>
            <a:off x="1331640" y="692696"/>
            <a:ext cx="6480720" cy="5940088"/>
          </a:xfrm>
          <a:prstGeom prst="rect">
            <a:avLst/>
          </a:prstGeom>
          <a:noFill/>
        </p:spPr>
        <p:txBody>
          <a:bodyPr wrap="square" rtlCol="0">
            <a:spAutoFit/>
          </a:bodyPr>
          <a:lstStyle/>
          <a:p>
            <a:r>
              <a:rPr lang="sv-SE" sz="2800" dirty="0" smtClean="0"/>
              <a:t>Från brobyggare till brand- och säkerhetsvärdar</a:t>
            </a:r>
          </a:p>
          <a:p>
            <a:endParaRPr lang="sv-SE" dirty="0" smtClean="0"/>
          </a:p>
          <a:p>
            <a:r>
              <a:rPr lang="sv-SE" dirty="0" smtClean="0"/>
              <a:t>- Att skapa relationer</a:t>
            </a:r>
          </a:p>
          <a:p>
            <a:pPr>
              <a:buFontTx/>
              <a:buChar char="-"/>
            </a:pPr>
            <a:r>
              <a:rPr lang="sv-SE" dirty="0" smtClean="0"/>
              <a:t> Att öka boendesäkerheten. Att nå ut med information och utbildningar till grupper som räddningstjänsten vanligen har svårt att nå </a:t>
            </a:r>
          </a:p>
          <a:p>
            <a:pPr>
              <a:buFontTx/>
              <a:buChar char="-"/>
            </a:pPr>
            <a:r>
              <a:rPr lang="sv-SE" dirty="0" smtClean="0"/>
              <a:t> Att förändra den homogena sammansättningen inom </a:t>
            </a:r>
            <a:r>
              <a:rPr lang="sv-SE" dirty="0" err="1" smtClean="0"/>
              <a:t>Rsyd</a:t>
            </a:r>
            <a:r>
              <a:rPr lang="sv-SE" dirty="0" smtClean="0"/>
              <a:t> och leverera bättre service</a:t>
            </a:r>
          </a:p>
          <a:p>
            <a:pPr>
              <a:buFontTx/>
              <a:buChar char="-"/>
            </a:pPr>
            <a:endParaRPr lang="sv-SE" dirty="0" smtClean="0"/>
          </a:p>
          <a:p>
            <a:r>
              <a:rPr lang="sv-SE" dirty="0" smtClean="0"/>
              <a:t>- Lagstiftning från 2003 om att arbeta förebyggande.</a:t>
            </a:r>
          </a:p>
          <a:p>
            <a:pPr>
              <a:buFontTx/>
              <a:buChar char="-"/>
            </a:pPr>
            <a:endParaRPr lang="sv-SE" dirty="0" smtClean="0"/>
          </a:p>
          <a:p>
            <a:r>
              <a:rPr lang="sv-SE" dirty="0" smtClean="0"/>
              <a:t>Ett brett utåtriktat  informerande och relationsskapande socialt förebyggande arbete: hembesök, samarbete med skolor och fritidsgårdar, utbildningar, besök på förskolor, deltagande i olika samverkansgrupper, arrangerande av events , agera förebilder etc.</a:t>
            </a:r>
          </a:p>
          <a:p>
            <a:endParaRPr lang="sv-SE" dirty="0" smtClean="0"/>
          </a:p>
          <a:p>
            <a:pPr>
              <a:buFontTx/>
              <a:buChar char="-"/>
            </a:pPr>
            <a:endParaRPr lang="sv-SE" dirty="0" smtClean="0"/>
          </a:p>
          <a:p>
            <a:r>
              <a:rPr lang="sv-SE" dirty="0" smtClean="0"/>
              <a:t>Andra förebyggande insatser:  15000 hembesök, RISK, samarbete med kommunen, bland annat.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11" end="11"/>
                                            </p:txEl>
                                          </p:spTgt>
                                        </p:tgtEl>
                                        <p:attrNameLst>
                                          <p:attrName>style.visibility</p:attrName>
                                        </p:attrNameLst>
                                      </p:cBhvr>
                                      <p:to>
                                        <p:strVal val="visible"/>
                                      </p:to>
                                    </p:set>
                                    <p:animEffect transition="in" filter="fade">
                                      <p:cBhvr>
                                        <p:cTn id="37"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accent5">
                <a:shade val="45000"/>
                <a:satMod val="135000"/>
              </a:schemeClr>
              <a:prstClr val="white"/>
            </a:duotone>
            <a:lum bright="40000" contrast="-31000"/>
          </a:blip>
          <a:srcRect b="10630"/>
          <a:stretch>
            <a:fillRect/>
          </a:stretch>
        </p:blipFill>
        <p:spPr bwMode="auto">
          <a:xfrm>
            <a:off x="0" y="0"/>
            <a:ext cx="9185361" cy="6858000"/>
          </a:xfrm>
          <a:prstGeom prst="rect">
            <a:avLst/>
          </a:prstGeom>
          <a:noFill/>
        </p:spPr>
      </p:pic>
      <p:sp>
        <p:nvSpPr>
          <p:cNvPr id="6" name="textruta 5"/>
          <p:cNvSpPr txBox="1"/>
          <p:nvPr/>
        </p:nvSpPr>
        <p:spPr>
          <a:xfrm>
            <a:off x="1331640" y="1052736"/>
            <a:ext cx="6480720" cy="5755422"/>
          </a:xfrm>
          <a:prstGeom prst="rect">
            <a:avLst/>
          </a:prstGeom>
          <a:noFill/>
        </p:spPr>
        <p:txBody>
          <a:bodyPr wrap="square" rtlCol="0">
            <a:spAutoFit/>
          </a:bodyPr>
          <a:lstStyle/>
          <a:p>
            <a:r>
              <a:rPr lang="sv-SE" sz="2800" dirty="0" smtClean="0"/>
              <a:t>Forskningsfrågor</a:t>
            </a:r>
          </a:p>
          <a:p>
            <a:pPr>
              <a:buFontTx/>
              <a:buChar char="-"/>
            </a:pPr>
            <a:r>
              <a:rPr lang="sv-SE" sz="2000" dirty="0" smtClean="0"/>
              <a:t>- Hur beskrivs den mångkulturella kompetensen som brand- och säkerhetsvärdarna antas ha?</a:t>
            </a:r>
          </a:p>
          <a:p>
            <a:pPr>
              <a:buFontTx/>
              <a:buChar char="-"/>
            </a:pPr>
            <a:r>
              <a:rPr lang="sv-SE" sz="2000" dirty="0" smtClean="0"/>
              <a:t>- Vilka funktioner kan man se i begreppet? Individ/organisation</a:t>
            </a:r>
          </a:p>
          <a:p>
            <a:pPr>
              <a:buFontTx/>
              <a:buChar char="-"/>
            </a:pPr>
            <a:r>
              <a:rPr lang="sv-SE" sz="2000" dirty="0" smtClean="0"/>
              <a:t>- Vad finns det som talar för att den mångkulturella kompetensen leder till ökat förtroende?</a:t>
            </a:r>
          </a:p>
          <a:p>
            <a:endParaRPr lang="sv-SE" dirty="0" smtClean="0"/>
          </a:p>
          <a:p>
            <a:endParaRPr lang="sv-SE" dirty="0" smtClean="0"/>
          </a:p>
          <a:p>
            <a:r>
              <a:rPr lang="sv-SE" sz="2800" dirty="0" smtClean="0"/>
              <a:t>Material</a:t>
            </a:r>
          </a:p>
          <a:p>
            <a:pPr>
              <a:buFontTx/>
              <a:buChar char="-"/>
            </a:pPr>
            <a:r>
              <a:rPr lang="sv-SE" sz="2000" dirty="0" smtClean="0"/>
              <a:t> Dokumentanalys</a:t>
            </a:r>
          </a:p>
          <a:p>
            <a:pPr>
              <a:buFontTx/>
              <a:buChar char="-"/>
            </a:pPr>
            <a:r>
              <a:rPr lang="sv-SE" sz="2000" dirty="0" smtClean="0"/>
              <a:t> Observationer vid interna strategiska möten</a:t>
            </a:r>
          </a:p>
          <a:p>
            <a:pPr>
              <a:buFontTx/>
              <a:buChar char="-"/>
            </a:pPr>
            <a:r>
              <a:rPr lang="sv-SE" sz="2000" dirty="0" smtClean="0"/>
              <a:t> 30 intervjuer med brand- och säkerhetsvärdar, strateger, brandmän och distriktschefer</a:t>
            </a:r>
          </a:p>
          <a:p>
            <a:pPr>
              <a:buFontTx/>
              <a:buChar char="-"/>
            </a:pPr>
            <a:r>
              <a:rPr lang="sv-SE" sz="2000" dirty="0" smtClean="0"/>
              <a:t> Observationer av brand- och säkerhetsvärdarnas vardagsarbete sker under hösten</a:t>
            </a:r>
          </a:p>
          <a:p>
            <a:pPr>
              <a:buFontTx/>
              <a:buChar char="-"/>
            </a:pPr>
            <a:endParaRPr lang="sv-SE" dirty="0" smtClean="0"/>
          </a:p>
          <a:p>
            <a:pPr>
              <a:buFontTx/>
              <a:buChar char="-"/>
            </a:pPr>
            <a:endParaRPr lang="sv-S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bg2">
                <a:shade val="45000"/>
                <a:satMod val="135000"/>
              </a:schemeClr>
              <a:prstClr val="white"/>
            </a:duotone>
          </a:blip>
          <a:srcRect b="10630"/>
          <a:stretch>
            <a:fillRect/>
          </a:stretch>
        </p:blipFill>
        <p:spPr bwMode="auto">
          <a:xfrm>
            <a:off x="0" y="0"/>
            <a:ext cx="9185361" cy="6858000"/>
          </a:xfrm>
          <a:prstGeom prst="rect">
            <a:avLst/>
          </a:prstGeom>
          <a:noFill/>
        </p:spPr>
      </p:pic>
      <p:sp>
        <p:nvSpPr>
          <p:cNvPr id="6" name="textruta 5"/>
          <p:cNvSpPr txBox="1"/>
          <p:nvPr/>
        </p:nvSpPr>
        <p:spPr>
          <a:xfrm>
            <a:off x="1331640" y="764704"/>
            <a:ext cx="6480720" cy="3323987"/>
          </a:xfrm>
          <a:prstGeom prst="rect">
            <a:avLst/>
          </a:prstGeom>
          <a:noFill/>
        </p:spPr>
        <p:txBody>
          <a:bodyPr wrap="square" rtlCol="0">
            <a:spAutoFit/>
          </a:bodyPr>
          <a:lstStyle/>
          <a:p>
            <a:r>
              <a:rPr lang="sv-SE" sz="2400" dirty="0" smtClean="0"/>
              <a:t>Brand- och säkerhetsvärdarna antas kunna överbrygga kulturella hinder – vad är det?</a:t>
            </a:r>
          </a:p>
          <a:p>
            <a:endParaRPr lang="sv-SE" dirty="0" smtClean="0"/>
          </a:p>
          <a:p>
            <a:pPr>
              <a:buFontTx/>
              <a:buChar char="-"/>
            </a:pPr>
            <a:r>
              <a:rPr lang="sv-SE" dirty="0" smtClean="0"/>
              <a:t> Inget förtroende för räddningstjänsten, tror att räddningstjänsten är en del av polis och militär</a:t>
            </a:r>
          </a:p>
          <a:p>
            <a:pPr>
              <a:buFontTx/>
              <a:buChar char="-"/>
            </a:pPr>
            <a:r>
              <a:rPr lang="sv-SE" dirty="0" smtClean="0"/>
              <a:t> Uppträdande på skadeplatsen </a:t>
            </a:r>
          </a:p>
          <a:p>
            <a:pPr>
              <a:buFontTx/>
              <a:buChar char="-"/>
            </a:pPr>
            <a:r>
              <a:rPr lang="sv-SE" dirty="0" smtClean="0"/>
              <a:t> Vana vid en annan byggnadsstandard</a:t>
            </a:r>
          </a:p>
          <a:p>
            <a:pPr>
              <a:buFontTx/>
              <a:buChar char="-"/>
            </a:pPr>
            <a:r>
              <a:rPr lang="sv-SE" dirty="0" smtClean="0"/>
              <a:t> Språksvårigheter, svårigheten att veta om personer har förstått information</a:t>
            </a:r>
          </a:p>
          <a:p>
            <a:pPr>
              <a:buFontTx/>
              <a:buChar char="-"/>
            </a:pPr>
            <a:r>
              <a:rPr lang="sv-SE" dirty="0" smtClean="0"/>
              <a:t> svårigheter att nå vissa grupper, i synnerhet hemmaarbetande kvinnor</a:t>
            </a:r>
          </a:p>
        </p:txBody>
      </p:sp>
      <p:sp>
        <p:nvSpPr>
          <p:cNvPr id="7" name="textruta 6"/>
          <p:cNvSpPr txBox="1"/>
          <p:nvPr/>
        </p:nvSpPr>
        <p:spPr>
          <a:xfrm>
            <a:off x="467545" y="4365104"/>
            <a:ext cx="8136904" cy="2031325"/>
          </a:xfrm>
          <a:prstGeom prst="rect">
            <a:avLst/>
          </a:prstGeom>
          <a:solidFill>
            <a:schemeClr val="bg1"/>
          </a:solidFill>
          <a:effectLst>
            <a:outerShdw blurRad="127000" dist="63500" dir="18900000" algn="bl" rotWithShape="0">
              <a:prstClr val="black">
                <a:alpha val="40000"/>
              </a:prstClr>
            </a:outerShdw>
          </a:effectLst>
        </p:spPr>
        <p:txBody>
          <a:bodyPr wrap="square" rtlCol="0">
            <a:spAutoFit/>
          </a:bodyPr>
          <a:lstStyle/>
          <a:p>
            <a:r>
              <a:rPr lang="sv-SE" dirty="0" smtClean="0"/>
              <a:t>”Så skulle dom då bära ner en kvinna /från en lägenhetsbrand/, jag vet inte om hon inte hade någon huvudduk eller sjal på sig, eller om det var att den hade åkt ned, så då uppstår det en situation där hennes släktingar och vänner då skulle hjälpa till och försöka rädda situationen på något sätt, så upplever man det som en hotfull situation, eller det blir väldigt kaosartat, dom börjar hålla i stegen och sånt. Och brandmännen, dom ”rör inte vår utrustning!”                                       </a:t>
            </a:r>
          </a:p>
          <a:p>
            <a:r>
              <a:rPr lang="sv-SE" dirty="0" smtClean="0"/>
              <a:t>							Strateg</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bg/>
                                          </p:spTgt>
                                        </p:tgtEl>
                                        <p:attrNameLst>
                                          <p:attrName>style.visibility</p:attrName>
                                        </p:attrNameLst>
                                      </p:cBhvr>
                                      <p:to>
                                        <p:strVal val="visible"/>
                                      </p:to>
                                    </p:set>
                                    <p:animEffect transition="in" filter="fade">
                                      <p:cBhvr>
                                        <p:cTn id="37" dur="500"/>
                                        <p:tgtEl>
                                          <p:spTgt spid="7">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Effect transition="in" filter="fade">
                                      <p:cBhvr>
                                        <p:cTn id="40" dur="500"/>
                                        <p:tgtEl>
                                          <p:spTgt spid="7">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Effect transition="in" filter="fade">
                                      <p:cBhvr>
                                        <p:cTn id="43"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accent6">
                <a:shade val="45000"/>
                <a:satMod val="135000"/>
              </a:schemeClr>
              <a:prstClr val="white"/>
            </a:duotone>
          </a:blip>
          <a:srcRect b="10630"/>
          <a:stretch>
            <a:fillRect/>
          </a:stretch>
        </p:blipFill>
        <p:spPr bwMode="auto">
          <a:xfrm>
            <a:off x="0" y="0"/>
            <a:ext cx="9185361" cy="6858000"/>
          </a:xfrm>
          <a:prstGeom prst="rect">
            <a:avLst/>
          </a:prstGeom>
          <a:noFill/>
        </p:spPr>
      </p:pic>
      <p:sp>
        <p:nvSpPr>
          <p:cNvPr id="6" name="textruta 5"/>
          <p:cNvSpPr txBox="1"/>
          <p:nvPr/>
        </p:nvSpPr>
        <p:spPr>
          <a:xfrm>
            <a:off x="1331640" y="1268760"/>
            <a:ext cx="6480720" cy="4001095"/>
          </a:xfrm>
          <a:prstGeom prst="rect">
            <a:avLst/>
          </a:prstGeom>
          <a:solidFill>
            <a:schemeClr val="bg1">
              <a:alpha val="47000"/>
            </a:schemeClr>
          </a:solidFill>
          <a:effectLst>
            <a:outerShdw blurRad="50800" dist="38100" dir="18900000" algn="bl" rotWithShape="0">
              <a:prstClr val="black">
                <a:alpha val="40000"/>
              </a:prstClr>
            </a:outerShdw>
          </a:effectLst>
        </p:spPr>
        <p:txBody>
          <a:bodyPr wrap="square" rtlCol="0">
            <a:spAutoFit/>
          </a:bodyPr>
          <a:lstStyle/>
          <a:p>
            <a:r>
              <a:rPr lang="sv-SE" sz="2800" dirty="0" smtClean="0"/>
              <a:t>Beskrivningarna av den mångkulturella kompetensen</a:t>
            </a:r>
          </a:p>
          <a:p>
            <a:pPr marL="342900" indent="-342900"/>
            <a:endParaRPr lang="sv-SE" dirty="0" smtClean="0"/>
          </a:p>
          <a:p>
            <a:pPr marL="342900" indent="-342900">
              <a:buAutoNum type="arabicPeriod"/>
            </a:pPr>
            <a:r>
              <a:rPr lang="sv-SE" dirty="0" smtClean="0"/>
              <a:t>En allmän flexibilitet, en erfarenhet av att ha levt i och anpassat sig tillolika miljöer</a:t>
            </a:r>
          </a:p>
          <a:p>
            <a:pPr marL="342900" indent="-342900">
              <a:buAutoNum type="arabicPeriod"/>
            </a:pPr>
            <a:r>
              <a:rPr lang="sv-SE" dirty="0" smtClean="0"/>
              <a:t>En mer kulturspecifik kunskap</a:t>
            </a:r>
          </a:p>
          <a:p>
            <a:pPr marL="342900" indent="-342900">
              <a:buAutoNum type="arabicPeriod"/>
            </a:pPr>
            <a:r>
              <a:rPr lang="sv-SE" dirty="0" smtClean="0"/>
              <a:t>En förmåga att skapa identifikation och en känsla av trygghet</a:t>
            </a:r>
          </a:p>
          <a:p>
            <a:pPr marL="342900" indent="-342900">
              <a:buAutoNum type="arabicPeriod"/>
            </a:pPr>
            <a:r>
              <a:rPr lang="sv-SE" dirty="0" smtClean="0"/>
              <a:t>Språkkunskaper</a:t>
            </a:r>
          </a:p>
          <a:p>
            <a:pPr marL="342900" indent="-342900"/>
            <a:endParaRPr lang="sv-SE" dirty="0" smtClean="0"/>
          </a:p>
          <a:p>
            <a:pPr marL="342900" indent="-342900">
              <a:buAutoNum type="arabicPeriod"/>
            </a:pPr>
            <a:endParaRPr lang="sv-SE" dirty="0" smtClean="0"/>
          </a:p>
          <a:p>
            <a:pPr marL="342900" indent="-342900"/>
            <a:r>
              <a:rPr lang="sv-SE" dirty="0" smtClean="0"/>
              <a:t>Teman: Flexibilitet, tålamod, uttalad välvilja och omsorg samt</a:t>
            </a:r>
          </a:p>
          <a:p>
            <a:pPr marL="342900" indent="-342900"/>
            <a:r>
              <a:rPr lang="sv-SE" dirty="0" smtClean="0"/>
              <a:t>identifikation</a:t>
            </a:r>
          </a:p>
          <a:p>
            <a:pPr marL="342900" indent="-342900"/>
            <a:endParaRPr lang="sv-S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20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2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bg2">
                <a:shade val="45000"/>
                <a:satMod val="135000"/>
              </a:schemeClr>
              <a:prstClr val="white"/>
            </a:duotone>
          </a:blip>
          <a:srcRect b="10630"/>
          <a:stretch>
            <a:fillRect/>
          </a:stretch>
        </p:blipFill>
        <p:spPr bwMode="auto">
          <a:xfrm>
            <a:off x="0" y="0"/>
            <a:ext cx="9185361" cy="6858000"/>
          </a:xfrm>
          <a:prstGeom prst="rect">
            <a:avLst/>
          </a:prstGeom>
          <a:noFill/>
        </p:spPr>
      </p:pic>
      <p:sp>
        <p:nvSpPr>
          <p:cNvPr id="6" name="textruta 5"/>
          <p:cNvSpPr txBox="1"/>
          <p:nvPr/>
        </p:nvSpPr>
        <p:spPr>
          <a:xfrm>
            <a:off x="971600" y="692696"/>
            <a:ext cx="7344816" cy="830997"/>
          </a:xfrm>
          <a:prstGeom prst="rect">
            <a:avLst/>
          </a:prstGeom>
          <a:noFill/>
        </p:spPr>
        <p:txBody>
          <a:bodyPr wrap="square" rtlCol="0">
            <a:spAutoFit/>
          </a:bodyPr>
          <a:lstStyle/>
          <a:p>
            <a:r>
              <a:rPr lang="sv-SE" sz="2400" dirty="0" smtClean="0"/>
              <a:t>Mångkulturell kompetens – en fråga om attityd och inställning ?</a:t>
            </a:r>
          </a:p>
        </p:txBody>
      </p:sp>
      <p:sp>
        <p:nvSpPr>
          <p:cNvPr id="10" name="textruta 9"/>
          <p:cNvSpPr txBox="1"/>
          <p:nvPr/>
        </p:nvSpPr>
        <p:spPr>
          <a:xfrm>
            <a:off x="899592" y="2028904"/>
            <a:ext cx="7488832" cy="3416320"/>
          </a:xfrm>
          <a:prstGeom prst="rect">
            <a:avLst/>
          </a:prstGeom>
          <a:solidFill>
            <a:schemeClr val="bg1">
              <a:alpha val="53000"/>
            </a:schemeClr>
          </a:solidFill>
          <a:effectLst>
            <a:outerShdw blurRad="127000" dist="63500" dir="18900000" algn="bl" rotWithShape="0">
              <a:prstClr val="black">
                <a:alpha val="40000"/>
              </a:prstClr>
            </a:outerShdw>
          </a:effectLst>
        </p:spPr>
        <p:txBody>
          <a:bodyPr wrap="square" rtlCol="0">
            <a:spAutoFit/>
          </a:bodyPr>
          <a:lstStyle/>
          <a:p>
            <a:r>
              <a:rPr lang="sv-SE" dirty="0" smtClean="0"/>
              <a:t>”det finns en </a:t>
            </a:r>
            <a:r>
              <a:rPr lang="sv-SE" dirty="0" smtClean="0">
                <a:solidFill>
                  <a:srgbClr val="C00000"/>
                </a:solidFill>
              </a:rPr>
              <a:t>flexibilitet</a:t>
            </a:r>
            <a:r>
              <a:rPr lang="sv-SE" dirty="0" smtClean="0"/>
              <a:t> hos oss som också är svårt och få när man är född svensk, för att du är, du är född i majoritetssamhället, dina föräldrar är födda och du har lärt dig att följa linjen, och du behöver inte tänka på något annat, men som vår grupp, brand- och säkerhetsvärdarna. Vi är födda inom ett majoritetssamhälle, men </a:t>
            </a:r>
            <a:r>
              <a:rPr lang="sv-SE" dirty="0" smtClean="0">
                <a:solidFill>
                  <a:srgbClr val="C00000"/>
                </a:solidFill>
              </a:rPr>
              <a:t>vi har även fått kämpa inom minoritetssamhället</a:t>
            </a:r>
            <a:r>
              <a:rPr lang="sv-SE" dirty="0" smtClean="0"/>
              <a:t>, alltså att skapa en balans där emellan, och det spelet som sker däremellan, har fått oss att bli väldigt flexibla till sättet, att </a:t>
            </a:r>
            <a:r>
              <a:rPr lang="sv-SE" dirty="0" smtClean="0">
                <a:solidFill>
                  <a:srgbClr val="C00000"/>
                </a:solidFill>
              </a:rPr>
              <a:t>vi kan anpassa oss till miljön</a:t>
            </a:r>
            <a:r>
              <a:rPr lang="sv-SE" dirty="0" smtClean="0"/>
              <a:t>, till personen utifrån situationen. Och det är också en egenskap som är väldigt speciell, vi har brand- och säkerhetsvärdar som pratar flytande svenska, men när dom är ute och knackar dörr så </a:t>
            </a:r>
            <a:r>
              <a:rPr lang="sv-SE" dirty="0" smtClean="0">
                <a:solidFill>
                  <a:srgbClr val="C00000"/>
                </a:solidFill>
              </a:rPr>
              <a:t>kan dom börja bryta, alltså på svenska</a:t>
            </a:r>
            <a:r>
              <a:rPr lang="sv-SE" dirty="0" smtClean="0"/>
              <a:t>, bara för att den andra ska förstå,/…/</a:t>
            </a:r>
          </a:p>
          <a:p>
            <a:r>
              <a:rPr lang="sv-SE" dirty="0" smtClean="0"/>
              <a:t>					Brand- och säkerhetsvärd</a:t>
            </a:r>
            <a:endParaRPr lang="sv-S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accent2">
                <a:tint val="45000"/>
                <a:satMod val="400000"/>
              </a:schemeClr>
            </a:duotone>
            <a:lum bright="43000" contrast="24000"/>
          </a:blip>
          <a:srcRect b="10630"/>
          <a:stretch>
            <a:fillRect/>
          </a:stretch>
        </p:blipFill>
        <p:spPr bwMode="auto">
          <a:xfrm>
            <a:off x="-36512" y="0"/>
            <a:ext cx="9185361" cy="6858000"/>
          </a:xfrm>
          <a:prstGeom prst="rect">
            <a:avLst/>
          </a:prstGeom>
          <a:noFill/>
        </p:spPr>
      </p:pic>
      <p:sp>
        <p:nvSpPr>
          <p:cNvPr id="6" name="textruta 5"/>
          <p:cNvSpPr txBox="1"/>
          <p:nvPr/>
        </p:nvSpPr>
        <p:spPr>
          <a:xfrm>
            <a:off x="971600" y="1157843"/>
            <a:ext cx="7344816" cy="830997"/>
          </a:xfrm>
          <a:prstGeom prst="rect">
            <a:avLst/>
          </a:prstGeom>
          <a:noFill/>
        </p:spPr>
        <p:txBody>
          <a:bodyPr wrap="square" rtlCol="0">
            <a:spAutoFit/>
          </a:bodyPr>
          <a:lstStyle/>
          <a:p>
            <a:r>
              <a:rPr lang="sv-SE" sz="2400" dirty="0" smtClean="0"/>
              <a:t>Mångkulturell kompetens – en fråga om attityd och inställning ?</a:t>
            </a:r>
          </a:p>
        </p:txBody>
      </p:sp>
      <p:sp>
        <p:nvSpPr>
          <p:cNvPr id="7" name="textruta 6"/>
          <p:cNvSpPr txBox="1"/>
          <p:nvPr/>
        </p:nvSpPr>
        <p:spPr>
          <a:xfrm>
            <a:off x="827584" y="2204864"/>
            <a:ext cx="7488832" cy="3416320"/>
          </a:xfrm>
          <a:prstGeom prst="rect">
            <a:avLst/>
          </a:prstGeom>
          <a:solidFill>
            <a:schemeClr val="bg1">
              <a:alpha val="81000"/>
            </a:schemeClr>
          </a:solidFill>
          <a:effectLst>
            <a:outerShdw blurRad="127000" dist="63500" dir="18900000" algn="bl" rotWithShape="0">
              <a:prstClr val="black">
                <a:alpha val="40000"/>
              </a:prstClr>
            </a:outerShdw>
          </a:effectLst>
        </p:spPr>
        <p:txBody>
          <a:bodyPr wrap="square" rtlCol="0">
            <a:spAutoFit/>
          </a:bodyPr>
          <a:lstStyle/>
          <a:p>
            <a:r>
              <a:rPr lang="sv-SE" dirty="0" smtClean="0"/>
              <a:t>”om det är </a:t>
            </a:r>
            <a:r>
              <a:rPr lang="sv-SE" dirty="0" smtClean="0">
                <a:solidFill>
                  <a:srgbClr val="C00000"/>
                </a:solidFill>
              </a:rPr>
              <a:t>en kvinna i huset som inte vill öppna dörren, så har vi en förståelse för det, och vi har respekt för det också va, </a:t>
            </a:r>
            <a:r>
              <a:rPr lang="sv-SE" dirty="0" smtClean="0"/>
              <a:t>då kan vi liksom öppna luckan, alltså postfacket, och prata genom den </a:t>
            </a:r>
            <a:r>
              <a:rPr lang="sv-SE" dirty="0" smtClean="0">
                <a:solidFill>
                  <a:srgbClr val="C00000"/>
                </a:solidFill>
              </a:rPr>
              <a:t>utan att irritera oss över det</a:t>
            </a:r>
            <a:r>
              <a:rPr lang="sv-SE" dirty="0" smtClean="0"/>
              <a:t>, utan att tycka att det är konstigt, eller, och det är väldigt lätt att någon annan hade känt att ”jaja, men dra åt skogen, dra åt skogen, vill du inte veta så, fine. Så går dom därifrån. Men vi är väldigt </a:t>
            </a:r>
            <a:r>
              <a:rPr lang="sv-SE" dirty="0" smtClean="0">
                <a:solidFill>
                  <a:srgbClr val="C00000"/>
                </a:solidFill>
              </a:rPr>
              <a:t>måna om att informationen skall nå alla</a:t>
            </a:r>
            <a:r>
              <a:rPr lang="sv-SE" dirty="0" smtClean="0"/>
              <a:t>, och vi är väldigt flexibla i det, och därför går vi också två och två för att man ska kunna komplettera varandra, så klart kan vi inte alla språk, vi kan inte alla koder, vi kan inte allt det där, men fortfarande är den här flexibiliteten som vi har skapat oss genom att leva i olika kulturer och olika miljöer, är liksom nyckeln i det arbete vi gör.”</a:t>
            </a:r>
          </a:p>
          <a:p>
            <a:r>
              <a:rPr lang="sv-SE" dirty="0" smtClean="0"/>
              <a:t>					Brand- och säkerhetsvärd</a:t>
            </a:r>
            <a:endParaRPr lang="sv-S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accent3">
                <a:shade val="45000"/>
                <a:satMod val="135000"/>
              </a:schemeClr>
              <a:prstClr val="white"/>
            </a:duotone>
          </a:blip>
          <a:srcRect b="10630"/>
          <a:stretch>
            <a:fillRect/>
          </a:stretch>
        </p:blipFill>
        <p:spPr bwMode="auto">
          <a:xfrm>
            <a:off x="0" y="0"/>
            <a:ext cx="9185361" cy="6858000"/>
          </a:xfrm>
          <a:prstGeom prst="rect">
            <a:avLst/>
          </a:prstGeom>
          <a:noFill/>
        </p:spPr>
      </p:pic>
      <p:sp>
        <p:nvSpPr>
          <p:cNvPr id="6" name="textruta 5"/>
          <p:cNvSpPr txBox="1"/>
          <p:nvPr/>
        </p:nvSpPr>
        <p:spPr>
          <a:xfrm>
            <a:off x="971600" y="1013827"/>
            <a:ext cx="7344816" cy="830997"/>
          </a:xfrm>
          <a:prstGeom prst="rect">
            <a:avLst/>
          </a:prstGeom>
          <a:noFill/>
        </p:spPr>
        <p:txBody>
          <a:bodyPr wrap="square" rtlCol="0">
            <a:spAutoFit/>
          </a:bodyPr>
          <a:lstStyle/>
          <a:p>
            <a:r>
              <a:rPr lang="sv-SE" sz="2400" dirty="0" smtClean="0"/>
              <a:t>Mångkulturell kompetens – en fråga om attityd och inställning ?</a:t>
            </a:r>
          </a:p>
        </p:txBody>
      </p:sp>
      <p:sp>
        <p:nvSpPr>
          <p:cNvPr id="8" name="textruta 7"/>
          <p:cNvSpPr txBox="1"/>
          <p:nvPr/>
        </p:nvSpPr>
        <p:spPr>
          <a:xfrm>
            <a:off x="971600" y="2211829"/>
            <a:ext cx="7488832" cy="2585323"/>
          </a:xfrm>
          <a:prstGeom prst="rect">
            <a:avLst/>
          </a:prstGeom>
          <a:solidFill>
            <a:schemeClr val="bg1">
              <a:alpha val="72000"/>
            </a:schemeClr>
          </a:solidFill>
          <a:effectLst>
            <a:outerShdw blurRad="127000" dist="63500" dir="18900000" algn="bl" rotWithShape="0">
              <a:prstClr val="black">
                <a:alpha val="40000"/>
              </a:prstClr>
            </a:outerShdw>
          </a:effectLst>
        </p:spPr>
        <p:txBody>
          <a:bodyPr wrap="square" rtlCol="0">
            <a:spAutoFit/>
          </a:bodyPr>
          <a:lstStyle/>
          <a:p>
            <a:r>
              <a:rPr lang="sv-SE" dirty="0" smtClean="0"/>
              <a:t>”Dom /brand- och säkerhetsvärdarna/ är mycket mer på, dom är </a:t>
            </a:r>
            <a:r>
              <a:rPr lang="sv-SE" dirty="0" smtClean="0">
                <a:solidFill>
                  <a:srgbClr val="C00000"/>
                </a:solidFill>
              </a:rPr>
              <a:t>orädda</a:t>
            </a:r>
            <a:r>
              <a:rPr lang="sv-SE" dirty="0" smtClean="0"/>
              <a:t> liksom. Jag hade en fantastisk kväll med </a:t>
            </a:r>
            <a:r>
              <a:rPr lang="sv-SE" dirty="0" err="1" smtClean="0"/>
              <a:t>xxx</a:t>
            </a:r>
            <a:r>
              <a:rPr lang="sv-SE" dirty="0" smtClean="0"/>
              <a:t>, jag var ute med henne när hon hade en grupp om 8 kvinnor på Rosengård, och lärde dom HLR, hjärt- och lungräddning. Till en början sa dom ”jag vill inte prova, nej </a:t>
            </a:r>
            <a:r>
              <a:rPr lang="sv-SE" dirty="0" err="1" smtClean="0"/>
              <a:t>nej</a:t>
            </a:r>
            <a:r>
              <a:rPr lang="sv-SE" dirty="0" smtClean="0"/>
              <a:t>, inte armarna, nej usch, jag har så många armband, nej usch jag kan inte”. Men </a:t>
            </a:r>
            <a:r>
              <a:rPr lang="sv-SE" dirty="0" smtClean="0">
                <a:solidFill>
                  <a:srgbClr val="C00000"/>
                </a:solidFill>
              </a:rPr>
              <a:t>hon gav sig inte förrän alla hade provat</a:t>
            </a:r>
            <a:r>
              <a:rPr lang="sv-SE" dirty="0" smtClean="0"/>
              <a:t>. Jag satt  och tänkte att herregud, nu får du ge dig, liksom! ”Nej, ner på golvet, nu gör du det, ner på golvet, nu ska du trycka på den dockan! Minst tre gånger” Jag ska göra att det klickar tre gånger annars så får du inte gå!”					Strateg</a:t>
            </a:r>
            <a:endParaRPr lang="sv-S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bg2">
                <a:shade val="45000"/>
                <a:satMod val="135000"/>
              </a:schemeClr>
              <a:prstClr val="white"/>
            </a:duotone>
          </a:blip>
          <a:srcRect b="10630"/>
          <a:stretch>
            <a:fillRect/>
          </a:stretch>
        </p:blipFill>
        <p:spPr bwMode="auto">
          <a:xfrm>
            <a:off x="0" y="0"/>
            <a:ext cx="9185361" cy="6858000"/>
          </a:xfrm>
          <a:prstGeom prst="rect">
            <a:avLst/>
          </a:prstGeom>
          <a:noFill/>
        </p:spPr>
      </p:pic>
      <p:sp>
        <p:nvSpPr>
          <p:cNvPr id="6" name="textruta 5"/>
          <p:cNvSpPr txBox="1"/>
          <p:nvPr/>
        </p:nvSpPr>
        <p:spPr>
          <a:xfrm>
            <a:off x="1043608" y="1301859"/>
            <a:ext cx="7344816" cy="830997"/>
          </a:xfrm>
          <a:prstGeom prst="rect">
            <a:avLst/>
          </a:prstGeom>
          <a:noFill/>
        </p:spPr>
        <p:txBody>
          <a:bodyPr wrap="square" rtlCol="0">
            <a:spAutoFit/>
          </a:bodyPr>
          <a:lstStyle/>
          <a:p>
            <a:r>
              <a:rPr lang="sv-SE" sz="2400" dirty="0" smtClean="0"/>
              <a:t>Mångkulturell kompetens – en fråga om attityd och inställning ?</a:t>
            </a:r>
          </a:p>
        </p:txBody>
      </p:sp>
      <p:sp>
        <p:nvSpPr>
          <p:cNvPr id="7" name="textruta 6"/>
          <p:cNvSpPr txBox="1"/>
          <p:nvPr/>
        </p:nvSpPr>
        <p:spPr>
          <a:xfrm>
            <a:off x="1043608" y="2671752"/>
            <a:ext cx="7488832" cy="1477328"/>
          </a:xfrm>
          <a:prstGeom prst="rect">
            <a:avLst/>
          </a:prstGeom>
          <a:solidFill>
            <a:schemeClr val="bg1">
              <a:alpha val="71000"/>
            </a:schemeClr>
          </a:solidFill>
          <a:effectLst>
            <a:outerShdw blurRad="127000" dist="63500" dir="18900000" algn="bl" rotWithShape="0">
              <a:prstClr val="black">
                <a:alpha val="40000"/>
              </a:prstClr>
            </a:outerShdw>
          </a:effectLst>
        </p:spPr>
        <p:txBody>
          <a:bodyPr wrap="square" rtlCol="0">
            <a:spAutoFit/>
          </a:bodyPr>
          <a:lstStyle/>
          <a:p>
            <a:r>
              <a:rPr lang="sv-SE" dirty="0" smtClean="0"/>
              <a:t>Det handlar om att </a:t>
            </a:r>
            <a:r>
              <a:rPr lang="sv-SE" dirty="0" smtClean="0">
                <a:solidFill>
                  <a:srgbClr val="C00000"/>
                </a:solidFill>
              </a:rPr>
              <a:t>skapa förtroende </a:t>
            </a:r>
            <a:r>
              <a:rPr lang="sv-SE" dirty="0" smtClean="0"/>
              <a:t>för boende, att vi som räddningstjänstens personal, vi är ödmjuka folk, </a:t>
            </a:r>
            <a:r>
              <a:rPr lang="sv-SE" dirty="0" smtClean="0">
                <a:solidFill>
                  <a:srgbClr val="C00000"/>
                </a:solidFill>
              </a:rPr>
              <a:t>vi tycker om er, vi är här för er skull</a:t>
            </a:r>
            <a:r>
              <a:rPr lang="sv-SE" dirty="0" smtClean="0"/>
              <a:t>, vi är här för att ni ska förstå att ni ska ha en brandvarnare, så att det handlar om hur man är som en människa och hur man beter sig”</a:t>
            </a:r>
          </a:p>
          <a:p>
            <a:r>
              <a:rPr lang="sv-SE" dirty="0" smtClean="0"/>
              <a:t>				Brand- och säkerhetsvärd</a:t>
            </a:r>
            <a:endParaRPr lang="sv-S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accent4">
                <a:tint val="45000"/>
                <a:satMod val="400000"/>
              </a:schemeClr>
            </a:duotone>
            <a:lum bright="38000" contrast="-12000"/>
          </a:blip>
          <a:srcRect b="10630"/>
          <a:stretch>
            <a:fillRect/>
          </a:stretch>
        </p:blipFill>
        <p:spPr bwMode="auto">
          <a:xfrm>
            <a:off x="0" y="0"/>
            <a:ext cx="9185361" cy="6858000"/>
          </a:xfrm>
          <a:prstGeom prst="rect">
            <a:avLst/>
          </a:prstGeom>
          <a:noFill/>
        </p:spPr>
      </p:pic>
      <p:sp>
        <p:nvSpPr>
          <p:cNvPr id="6" name="textruta 5"/>
          <p:cNvSpPr txBox="1"/>
          <p:nvPr/>
        </p:nvSpPr>
        <p:spPr>
          <a:xfrm>
            <a:off x="971600" y="1599183"/>
            <a:ext cx="7344816" cy="461665"/>
          </a:xfrm>
          <a:prstGeom prst="rect">
            <a:avLst/>
          </a:prstGeom>
          <a:noFill/>
        </p:spPr>
        <p:txBody>
          <a:bodyPr wrap="square" rtlCol="0">
            <a:spAutoFit/>
          </a:bodyPr>
          <a:lstStyle/>
          <a:p>
            <a:r>
              <a:rPr lang="sv-SE" sz="2400" dirty="0" smtClean="0"/>
              <a:t>…eller mer specifika kunskaper?</a:t>
            </a:r>
          </a:p>
        </p:txBody>
      </p:sp>
      <p:sp>
        <p:nvSpPr>
          <p:cNvPr id="8" name="textruta 7"/>
          <p:cNvSpPr txBox="1"/>
          <p:nvPr/>
        </p:nvSpPr>
        <p:spPr>
          <a:xfrm>
            <a:off x="827584" y="2333779"/>
            <a:ext cx="7488832" cy="2031325"/>
          </a:xfrm>
          <a:prstGeom prst="rect">
            <a:avLst/>
          </a:prstGeom>
          <a:solidFill>
            <a:schemeClr val="bg1">
              <a:alpha val="80000"/>
            </a:schemeClr>
          </a:solidFill>
          <a:effectLst>
            <a:outerShdw blurRad="127000" dist="63500" dir="18900000" algn="bl" rotWithShape="0">
              <a:prstClr val="black">
                <a:alpha val="40000"/>
              </a:prstClr>
            </a:outerShdw>
          </a:effectLst>
        </p:spPr>
        <p:txBody>
          <a:bodyPr wrap="square" rtlCol="0">
            <a:spAutoFit/>
          </a:bodyPr>
          <a:lstStyle/>
          <a:p>
            <a:r>
              <a:rPr lang="sv-SE" dirty="0" smtClean="0"/>
              <a:t>”Ja, alltså nånstans så </a:t>
            </a:r>
            <a:r>
              <a:rPr lang="sv-SE" dirty="0" smtClean="0">
                <a:solidFill>
                  <a:srgbClr val="C00000"/>
                </a:solidFill>
              </a:rPr>
              <a:t>hittar dom in i föreningar som vi inte har en chans</a:t>
            </a:r>
            <a:r>
              <a:rPr lang="sv-SE" dirty="0" smtClean="0"/>
              <a:t>, vi har inte ens letat. Medan dom här personerna: ”Jag vet var jag ska leta nånstans. Jag letar där.” Också hittar man och tar kontakt, och sen går man dit, sen gör man en utbildning, sen informerar man. </a:t>
            </a:r>
            <a:r>
              <a:rPr lang="sv-SE" dirty="0" smtClean="0">
                <a:solidFill>
                  <a:srgbClr val="C00000"/>
                </a:solidFill>
              </a:rPr>
              <a:t>Alltså dom går ju fyra, fem, sex, sju steg in i en enda förening medan vi inte ens hittar dom</a:t>
            </a:r>
            <a:r>
              <a:rPr lang="sv-SE" dirty="0" smtClean="0"/>
              <a:t>. Dom har ju förmågan att gå med handen ända in i kaklet”</a:t>
            </a:r>
          </a:p>
          <a:p>
            <a:r>
              <a:rPr lang="sv-SE" dirty="0" smtClean="0"/>
              <a:t>					Distriktschef</a:t>
            </a:r>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accent4">
                <a:shade val="45000"/>
                <a:satMod val="135000"/>
              </a:schemeClr>
              <a:prstClr val="white"/>
            </a:duotone>
          </a:blip>
          <a:srcRect b="10630"/>
          <a:stretch>
            <a:fillRect/>
          </a:stretch>
        </p:blipFill>
        <p:spPr bwMode="auto">
          <a:xfrm>
            <a:off x="0" y="0"/>
            <a:ext cx="9185361" cy="6858000"/>
          </a:xfrm>
          <a:prstGeom prst="rect">
            <a:avLst/>
          </a:prstGeom>
          <a:noFill/>
        </p:spPr>
      </p:pic>
      <p:sp>
        <p:nvSpPr>
          <p:cNvPr id="13" name="textruta 12"/>
          <p:cNvSpPr txBox="1"/>
          <p:nvPr/>
        </p:nvSpPr>
        <p:spPr>
          <a:xfrm>
            <a:off x="755576" y="1556792"/>
            <a:ext cx="7920880" cy="3108543"/>
          </a:xfrm>
          <a:prstGeom prst="rect">
            <a:avLst/>
          </a:prstGeom>
          <a:solidFill>
            <a:schemeClr val="bg1">
              <a:alpha val="68000"/>
            </a:schemeClr>
          </a:solidFill>
          <a:effectLst>
            <a:outerShdw blurRad="127000" dist="76200" dir="18900000" algn="bl" rotWithShape="0">
              <a:prstClr val="black">
                <a:alpha val="40000"/>
              </a:prstClr>
            </a:outerShdw>
          </a:effectLst>
        </p:spPr>
        <p:txBody>
          <a:bodyPr wrap="square" rtlCol="0">
            <a:spAutoFit/>
          </a:bodyPr>
          <a:lstStyle/>
          <a:p>
            <a:pPr>
              <a:buFontTx/>
              <a:buChar char="-"/>
            </a:pPr>
            <a:r>
              <a:rPr lang="sv-SE" sz="2800" dirty="0" smtClean="0"/>
              <a:t>Utvecklingen som ledde till satsningen på interkulturell kompetens </a:t>
            </a:r>
          </a:p>
          <a:p>
            <a:pPr>
              <a:buFontTx/>
              <a:buChar char="-"/>
            </a:pPr>
            <a:r>
              <a:rPr lang="sv-SE" sz="2800" dirty="0" smtClean="0"/>
              <a:t> Brand- och säkerhetsvärdarnas arbete</a:t>
            </a:r>
          </a:p>
          <a:p>
            <a:pPr>
              <a:buFontTx/>
              <a:buChar char="-"/>
            </a:pPr>
            <a:r>
              <a:rPr lang="sv-SE" sz="2800" dirty="0" smtClean="0"/>
              <a:t> Beskrivningar av den interkulturella kompetensen</a:t>
            </a:r>
          </a:p>
          <a:p>
            <a:pPr>
              <a:buFontTx/>
              <a:buChar char="-"/>
            </a:pPr>
            <a:r>
              <a:rPr lang="sv-SE" sz="2800" dirty="0" smtClean="0"/>
              <a:t> Funktioner av den interkulturella kompetensen för organisationen och individen</a:t>
            </a:r>
          </a:p>
          <a:p>
            <a:pPr>
              <a:buFontTx/>
              <a:buChar char="-"/>
            </a:pPr>
            <a:r>
              <a:rPr lang="sv-SE" sz="2800" dirty="0" smtClean="0"/>
              <a:t> Några tankar på vägen om kulturbegreppet</a:t>
            </a:r>
            <a:endParaRPr lang="sv-SE"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500"/>
                                        <p:tgtEl>
                                          <p:spTgt spid="1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accent1">
                <a:tint val="45000"/>
                <a:satMod val="400000"/>
              </a:schemeClr>
            </a:duotone>
          </a:blip>
          <a:srcRect b="10630"/>
          <a:stretch>
            <a:fillRect/>
          </a:stretch>
        </p:blipFill>
        <p:spPr bwMode="auto">
          <a:xfrm>
            <a:off x="0" y="0"/>
            <a:ext cx="9185361" cy="6858000"/>
          </a:xfrm>
          <a:prstGeom prst="rect">
            <a:avLst/>
          </a:prstGeom>
          <a:noFill/>
        </p:spPr>
      </p:pic>
      <p:sp>
        <p:nvSpPr>
          <p:cNvPr id="6" name="textruta 5"/>
          <p:cNvSpPr txBox="1"/>
          <p:nvPr/>
        </p:nvSpPr>
        <p:spPr>
          <a:xfrm>
            <a:off x="1115616" y="1743199"/>
            <a:ext cx="7344816" cy="461665"/>
          </a:xfrm>
          <a:prstGeom prst="rect">
            <a:avLst/>
          </a:prstGeom>
          <a:noFill/>
        </p:spPr>
        <p:txBody>
          <a:bodyPr wrap="square" rtlCol="0">
            <a:spAutoFit/>
          </a:bodyPr>
          <a:lstStyle/>
          <a:p>
            <a:r>
              <a:rPr lang="sv-SE" sz="2400" dirty="0" smtClean="0">
                <a:solidFill>
                  <a:schemeClr val="bg1"/>
                </a:solidFill>
              </a:rPr>
              <a:t>…..”koder”?</a:t>
            </a:r>
          </a:p>
        </p:txBody>
      </p:sp>
      <p:sp>
        <p:nvSpPr>
          <p:cNvPr id="8" name="textruta 7"/>
          <p:cNvSpPr txBox="1"/>
          <p:nvPr/>
        </p:nvSpPr>
        <p:spPr>
          <a:xfrm>
            <a:off x="1115616" y="2549803"/>
            <a:ext cx="7488832" cy="2031325"/>
          </a:xfrm>
          <a:prstGeom prst="rect">
            <a:avLst/>
          </a:prstGeom>
          <a:solidFill>
            <a:schemeClr val="bg1">
              <a:alpha val="68000"/>
            </a:schemeClr>
          </a:solidFill>
          <a:effectLst>
            <a:outerShdw blurRad="127000" dist="63500" dir="18900000" algn="bl" rotWithShape="0">
              <a:prstClr val="black">
                <a:alpha val="40000"/>
              </a:prstClr>
            </a:outerShdw>
          </a:effectLst>
        </p:spPr>
        <p:txBody>
          <a:bodyPr wrap="square" rtlCol="0">
            <a:spAutoFit/>
          </a:bodyPr>
          <a:lstStyle/>
          <a:p>
            <a:r>
              <a:rPr lang="sv-SE" dirty="0" smtClean="0"/>
              <a:t>”Blir man </a:t>
            </a:r>
            <a:r>
              <a:rPr lang="sv-SE" dirty="0" smtClean="0">
                <a:solidFill>
                  <a:srgbClr val="C00000"/>
                </a:solidFill>
              </a:rPr>
              <a:t>bjuden på te från mellanöstern</a:t>
            </a:r>
            <a:r>
              <a:rPr lang="sv-SE" dirty="0" smtClean="0"/>
              <a:t>, så måste man, om man verkligen inte vill dricka te så gäller det att man ber om ursäkt väldigt mycket, för annars är det väldigt otrevligt. Oftast så </a:t>
            </a:r>
            <a:r>
              <a:rPr lang="sv-SE" dirty="0" smtClean="0">
                <a:solidFill>
                  <a:srgbClr val="C00000"/>
                </a:solidFill>
              </a:rPr>
              <a:t>tackar jag faktiskt ja för att inte vara otrevlig</a:t>
            </a:r>
            <a:r>
              <a:rPr lang="sv-SE" dirty="0" smtClean="0"/>
              <a:t>, så dricker jag snabbt. När det nu handlar om hembesöken, dricker jag lite te snabbt med dom, bara för att vara trevlig och om jag nu verkligen inte har tid så </a:t>
            </a:r>
            <a:r>
              <a:rPr lang="sv-SE" dirty="0" smtClean="0">
                <a:solidFill>
                  <a:srgbClr val="C00000"/>
                </a:solidFill>
              </a:rPr>
              <a:t>ber jag om ursäkt riktigt många gånger</a:t>
            </a:r>
            <a:r>
              <a:rPr lang="sv-SE" dirty="0" smtClean="0"/>
              <a:t>, för det känns taskigt, faktiskt”.</a:t>
            </a:r>
          </a:p>
          <a:p>
            <a:r>
              <a:rPr lang="sv-SE" dirty="0" smtClean="0"/>
              <a:t>					Brand- och säkerhetsvärd</a:t>
            </a:r>
            <a:endParaRPr lang="sv-S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accent2">
                <a:shade val="45000"/>
                <a:satMod val="135000"/>
              </a:schemeClr>
              <a:prstClr val="white"/>
            </a:duotone>
          </a:blip>
          <a:srcRect b="10630"/>
          <a:stretch>
            <a:fillRect/>
          </a:stretch>
        </p:blipFill>
        <p:spPr bwMode="auto">
          <a:xfrm>
            <a:off x="-41361" y="0"/>
            <a:ext cx="9185361" cy="6858000"/>
          </a:xfrm>
          <a:prstGeom prst="rect">
            <a:avLst/>
          </a:prstGeom>
          <a:noFill/>
        </p:spPr>
      </p:pic>
      <p:sp>
        <p:nvSpPr>
          <p:cNvPr id="6" name="textruta 5"/>
          <p:cNvSpPr txBox="1"/>
          <p:nvPr/>
        </p:nvSpPr>
        <p:spPr>
          <a:xfrm>
            <a:off x="755576" y="1167135"/>
            <a:ext cx="7344816" cy="461665"/>
          </a:xfrm>
          <a:prstGeom prst="rect">
            <a:avLst/>
          </a:prstGeom>
          <a:noFill/>
        </p:spPr>
        <p:txBody>
          <a:bodyPr wrap="square" rtlCol="0">
            <a:spAutoFit/>
          </a:bodyPr>
          <a:lstStyle/>
          <a:p>
            <a:r>
              <a:rPr lang="sv-SE" sz="2400" dirty="0" smtClean="0">
                <a:solidFill>
                  <a:schemeClr val="bg1"/>
                </a:solidFill>
              </a:rPr>
              <a:t>…..”koder”?</a:t>
            </a:r>
          </a:p>
        </p:txBody>
      </p:sp>
      <p:sp>
        <p:nvSpPr>
          <p:cNvPr id="7" name="textruta 6"/>
          <p:cNvSpPr txBox="1"/>
          <p:nvPr/>
        </p:nvSpPr>
        <p:spPr>
          <a:xfrm>
            <a:off x="683568" y="1700808"/>
            <a:ext cx="7920880" cy="3416320"/>
          </a:xfrm>
          <a:prstGeom prst="rect">
            <a:avLst/>
          </a:prstGeom>
          <a:solidFill>
            <a:schemeClr val="bg1">
              <a:alpha val="82000"/>
            </a:schemeClr>
          </a:solidFill>
          <a:effectLst>
            <a:outerShdw blurRad="127000" dist="63500" dir="18900000" algn="bl" rotWithShape="0">
              <a:prstClr val="black">
                <a:alpha val="40000"/>
              </a:prstClr>
            </a:outerShdw>
          </a:effectLst>
        </p:spPr>
        <p:txBody>
          <a:bodyPr wrap="square" rtlCol="0">
            <a:spAutoFit/>
          </a:bodyPr>
          <a:lstStyle/>
          <a:p>
            <a:r>
              <a:rPr lang="sv-SE" dirty="0" smtClean="0"/>
              <a:t>”Inte i alla länder betyder ett okej (visar tummen upp) ett okej. Till exempel. Ett nej är inte alltid att göra så med huvudet (skakar på huvudet). I vissa länder är ett nej bara att trycka upp huvudet, då är det så här (lyfter hakan). Om jag gör så med ögonbrynet (lyfter ena ögonbrynet), då förstår man att det är ett nej. Och när jag har elever som kommer från sådana här länder och svarar mig när jag ställer en ja och nej-fråga, bara så här (visar genom att trycka upp huvudet) så förstår jag att det är inte som att det är respektlösa. Det här med avstånd när man pratar med varandra, hur mycket man kan öppna sig till varandra. Hur nära kontakt men kan tillåta den andra, det är väldigt olika, speciellt mellanöstern och Sverige. Det är jätteskillnad. Det är som tvärtom, allt man gör här ska man göra tvärtom i Mellanöstern, då blir det rätt” (skratt).</a:t>
            </a:r>
          </a:p>
          <a:p>
            <a:r>
              <a:rPr lang="sv-SE" dirty="0" smtClean="0"/>
              <a:t>					Brand- och säkerhetsvärd</a:t>
            </a:r>
            <a:endParaRPr lang="sv-S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tx2">
                <a:tint val="45000"/>
                <a:satMod val="400000"/>
              </a:schemeClr>
            </a:duotone>
          </a:blip>
          <a:srcRect b="10630"/>
          <a:stretch>
            <a:fillRect/>
          </a:stretch>
        </p:blipFill>
        <p:spPr bwMode="auto">
          <a:xfrm>
            <a:off x="-4849" y="0"/>
            <a:ext cx="9185361" cy="6858000"/>
          </a:xfrm>
          <a:prstGeom prst="rect">
            <a:avLst/>
          </a:prstGeom>
          <a:noFill/>
        </p:spPr>
      </p:pic>
      <p:sp>
        <p:nvSpPr>
          <p:cNvPr id="6" name="textruta 5"/>
          <p:cNvSpPr txBox="1"/>
          <p:nvPr/>
        </p:nvSpPr>
        <p:spPr>
          <a:xfrm>
            <a:off x="1115616" y="1124744"/>
            <a:ext cx="7344816" cy="461665"/>
          </a:xfrm>
          <a:prstGeom prst="rect">
            <a:avLst/>
          </a:prstGeom>
          <a:noFill/>
        </p:spPr>
        <p:txBody>
          <a:bodyPr wrap="square" rtlCol="0">
            <a:spAutoFit/>
          </a:bodyPr>
          <a:lstStyle/>
          <a:p>
            <a:r>
              <a:rPr lang="sv-SE" sz="2400" dirty="0" smtClean="0">
                <a:solidFill>
                  <a:schemeClr val="bg1"/>
                </a:solidFill>
              </a:rPr>
              <a:t>….språk och identifikation?</a:t>
            </a:r>
          </a:p>
        </p:txBody>
      </p:sp>
      <p:sp>
        <p:nvSpPr>
          <p:cNvPr id="8" name="textruta 7"/>
          <p:cNvSpPr txBox="1"/>
          <p:nvPr/>
        </p:nvSpPr>
        <p:spPr>
          <a:xfrm>
            <a:off x="1115616" y="1772816"/>
            <a:ext cx="7128792" cy="3416320"/>
          </a:xfrm>
          <a:prstGeom prst="rect">
            <a:avLst/>
          </a:prstGeom>
          <a:solidFill>
            <a:schemeClr val="bg1">
              <a:alpha val="84000"/>
            </a:schemeClr>
          </a:solidFill>
          <a:effectLst>
            <a:outerShdw blurRad="127000" dist="63500" dir="18900000" algn="bl" rotWithShape="0">
              <a:schemeClr val="bg2">
                <a:alpha val="40000"/>
              </a:schemeClr>
            </a:outerShdw>
          </a:effectLst>
        </p:spPr>
        <p:txBody>
          <a:bodyPr wrap="square" rtlCol="0">
            <a:spAutoFit/>
          </a:bodyPr>
          <a:lstStyle/>
          <a:p>
            <a:r>
              <a:rPr lang="sv-SE" dirty="0" smtClean="0"/>
              <a:t>”När en brandman informerar dom, kanske dom tappar den information som är viktig på grund av </a:t>
            </a:r>
            <a:r>
              <a:rPr lang="sv-SE" dirty="0" smtClean="0">
                <a:solidFill>
                  <a:srgbClr val="C00000"/>
                </a:solidFill>
              </a:rPr>
              <a:t>språkkunskaper</a:t>
            </a:r>
            <a:r>
              <a:rPr lang="sv-SE" dirty="0" smtClean="0"/>
              <a:t>. En brandman pratar väldigt bra svenska, det handlar inte om bra svenska. Det handlar om information. Att dom måste anpassa sitt språk. </a:t>
            </a:r>
            <a:r>
              <a:rPr lang="sv-SE" dirty="0" smtClean="0">
                <a:solidFill>
                  <a:srgbClr val="C00000"/>
                </a:solidFill>
              </a:rPr>
              <a:t>Vi ska säga till dig att stå och prata lätt svenska, det går inte för dig, du kan inte prata lätt svenska, eller hur? Kanske du ska försöka, men det ska ta lite tid för dig också.</a:t>
            </a:r>
            <a:r>
              <a:rPr lang="sv-SE" dirty="0" smtClean="0"/>
              <a:t> Så det är lite skillnad. När jag informerar någon, och jag står där, så vet jag om SFI, för jag kommer också från den väg, jag känner den vägen som dom är på. </a:t>
            </a:r>
            <a:r>
              <a:rPr lang="sv-SE" dirty="0" smtClean="0">
                <a:solidFill>
                  <a:srgbClr val="C00000"/>
                </a:solidFill>
              </a:rPr>
              <a:t>När dom sitter på sina stolar, jag kan känna vad dom känner, för jag kände också samma sak fyra år sedan</a:t>
            </a:r>
            <a:r>
              <a:rPr lang="sv-SE" dirty="0" smtClean="0"/>
              <a:t>. /…/ </a:t>
            </a:r>
            <a:r>
              <a:rPr lang="sv-SE" dirty="0" smtClean="0">
                <a:solidFill>
                  <a:srgbClr val="FF0000"/>
                </a:solidFill>
              </a:rPr>
              <a:t>En brandman kan inte stå där och känna deras känslor ”</a:t>
            </a:r>
          </a:p>
          <a:p>
            <a:r>
              <a:rPr lang="sv-SE" dirty="0" smtClean="0"/>
              <a:t>					Brand- och säkerhetsvärd</a:t>
            </a:r>
            <a:endParaRPr lang="sv-S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accent5">
                <a:tint val="45000"/>
                <a:satMod val="400000"/>
              </a:schemeClr>
            </a:duotone>
          </a:blip>
          <a:srcRect b="10630"/>
          <a:stretch>
            <a:fillRect/>
          </a:stretch>
        </p:blipFill>
        <p:spPr bwMode="auto">
          <a:xfrm>
            <a:off x="-41361" y="0"/>
            <a:ext cx="9185361" cy="6858000"/>
          </a:xfrm>
          <a:prstGeom prst="rect">
            <a:avLst/>
          </a:prstGeom>
          <a:noFill/>
        </p:spPr>
      </p:pic>
      <p:sp>
        <p:nvSpPr>
          <p:cNvPr id="6" name="textruta 5"/>
          <p:cNvSpPr txBox="1"/>
          <p:nvPr/>
        </p:nvSpPr>
        <p:spPr>
          <a:xfrm>
            <a:off x="827584" y="797803"/>
            <a:ext cx="7344816" cy="830997"/>
          </a:xfrm>
          <a:prstGeom prst="rect">
            <a:avLst/>
          </a:prstGeom>
          <a:noFill/>
        </p:spPr>
        <p:txBody>
          <a:bodyPr wrap="square" rtlCol="0">
            <a:spAutoFit/>
          </a:bodyPr>
          <a:lstStyle/>
          <a:p>
            <a:endParaRPr lang="sv-SE" sz="2400" dirty="0" smtClean="0">
              <a:solidFill>
                <a:schemeClr val="bg1"/>
              </a:solidFill>
            </a:endParaRPr>
          </a:p>
          <a:p>
            <a:r>
              <a:rPr lang="sv-SE" sz="2400" dirty="0" smtClean="0">
                <a:solidFill>
                  <a:schemeClr val="bg1"/>
                </a:solidFill>
              </a:rPr>
              <a:t>Mångkulturell kompetens?</a:t>
            </a:r>
          </a:p>
        </p:txBody>
      </p:sp>
      <p:sp>
        <p:nvSpPr>
          <p:cNvPr id="10" name="textruta 9"/>
          <p:cNvSpPr txBox="1"/>
          <p:nvPr/>
        </p:nvSpPr>
        <p:spPr>
          <a:xfrm>
            <a:off x="899592" y="2060848"/>
            <a:ext cx="7488832" cy="3416320"/>
          </a:xfrm>
          <a:prstGeom prst="rect">
            <a:avLst/>
          </a:prstGeom>
          <a:solidFill>
            <a:schemeClr val="bg1">
              <a:alpha val="79000"/>
            </a:schemeClr>
          </a:solidFill>
          <a:effectLst>
            <a:outerShdw blurRad="127000" dist="63500" dir="18900000" algn="bl" rotWithShape="0">
              <a:prstClr val="black">
                <a:alpha val="40000"/>
              </a:prstClr>
            </a:outerShdw>
          </a:effectLst>
        </p:spPr>
        <p:txBody>
          <a:bodyPr wrap="square" rtlCol="0">
            <a:spAutoFit/>
          </a:bodyPr>
          <a:lstStyle/>
          <a:p>
            <a:r>
              <a:rPr lang="sv-SE" dirty="0" smtClean="0"/>
              <a:t>”Vi brukar åka också på </a:t>
            </a:r>
            <a:r>
              <a:rPr lang="sv-SE" dirty="0" smtClean="0">
                <a:solidFill>
                  <a:srgbClr val="C00000"/>
                </a:solidFill>
              </a:rPr>
              <a:t>folkfester, olika arrangemang och aktiviteter </a:t>
            </a:r>
            <a:r>
              <a:rPr lang="sv-SE" dirty="0" smtClean="0"/>
              <a:t>ute i samhället där </a:t>
            </a:r>
            <a:r>
              <a:rPr lang="sv-SE" dirty="0" smtClean="0">
                <a:solidFill>
                  <a:srgbClr val="C00000"/>
                </a:solidFill>
              </a:rPr>
              <a:t>folk med utländsk bakgrund står kanske och beter på ett helt annorlunda sätt</a:t>
            </a:r>
            <a:r>
              <a:rPr lang="sv-SE" dirty="0" smtClean="0"/>
              <a:t>, kanske att man, jo men kanske att man vill fråga en brandman om någonting, och </a:t>
            </a:r>
            <a:r>
              <a:rPr lang="sv-SE" dirty="0" smtClean="0">
                <a:solidFill>
                  <a:srgbClr val="C00000"/>
                </a:solidFill>
              </a:rPr>
              <a:t>i stället för att ”ursäkta”, det här med ”får jag fråga dig?” utan att man håller i armen på brandmannen och vänder brandmannen mot en, och brandmannen tolkar så klart att ”varför gör den här personen så mot mig? Va, känner jag henne, så att hon tar min arm”. </a:t>
            </a:r>
            <a:r>
              <a:rPr lang="sv-SE" dirty="0" smtClean="0"/>
              <a:t>Men det handlar om kult.. att så är man i sitt hemland. Man är väldigt rörlig av sig, man rör mycket, man pratar med att vifta, man är hög i rösten och så. Och jag förstår detta, för </a:t>
            </a:r>
            <a:r>
              <a:rPr lang="sv-SE" dirty="0" smtClean="0">
                <a:solidFill>
                  <a:srgbClr val="C00000"/>
                </a:solidFill>
              </a:rPr>
              <a:t>det handlar inte om att folk bråkar med varandra när man pratar högt och är högljudd</a:t>
            </a:r>
          </a:p>
          <a:p>
            <a:r>
              <a:rPr lang="sv-SE" dirty="0" smtClean="0"/>
              <a:t>					Brand- och säkerhetsvärd</a:t>
            </a:r>
            <a:endParaRPr lang="sv-S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accent3">
                <a:tint val="45000"/>
                <a:satMod val="400000"/>
              </a:schemeClr>
            </a:duotone>
            <a:lum bright="39000" contrast="2000"/>
          </a:blip>
          <a:srcRect b="10630"/>
          <a:stretch>
            <a:fillRect/>
          </a:stretch>
        </p:blipFill>
        <p:spPr bwMode="auto">
          <a:xfrm>
            <a:off x="0" y="0"/>
            <a:ext cx="9185361" cy="6858000"/>
          </a:xfrm>
          <a:prstGeom prst="rect">
            <a:avLst/>
          </a:prstGeom>
          <a:solidFill>
            <a:schemeClr val="accent1"/>
          </a:solidFill>
        </p:spPr>
      </p:pic>
      <p:sp>
        <p:nvSpPr>
          <p:cNvPr id="6" name="textruta 5"/>
          <p:cNvSpPr txBox="1"/>
          <p:nvPr/>
        </p:nvSpPr>
        <p:spPr>
          <a:xfrm>
            <a:off x="827584" y="2564904"/>
            <a:ext cx="7344816" cy="2769989"/>
          </a:xfrm>
          <a:prstGeom prst="rect">
            <a:avLst/>
          </a:prstGeom>
          <a:noFill/>
        </p:spPr>
        <p:txBody>
          <a:bodyPr wrap="square" rtlCol="0">
            <a:spAutoFit/>
          </a:bodyPr>
          <a:lstStyle/>
          <a:p>
            <a:endParaRPr lang="sv-SE" dirty="0" smtClean="0"/>
          </a:p>
          <a:p>
            <a:endParaRPr lang="sv-SE" dirty="0" smtClean="0"/>
          </a:p>
          <a:p>
            <a:r>
              <a:rPr lang="sv-SE" sz="2400" dirty="0" smtClean="0"/>
              <a:t>Olika begrepp för att beskriva brand- och säkerhetsvärdarnas roll i organisationen:</a:t>
            </a:r>
          </a:p>
          <a:p>
            <a:pPr lvl="1">
              <a:buFontTx/>
              <a:buChar char="-"/>
            </a:pPr>
            <a:r>
              <a:rPr lang="sv-SE" sz="2400" dirty="0" smtClean="0"/>
              <a:t> Galjonsfigurer och en del i ett varumärkesbyggande</a:t>
            </a:r>
          </a:p>
          <a:p>
            <a:pPr lvl="1">
              <a:buFontTx/>
              <a:buChar char="-"/>
            </a:pPr>
            <a:r>
              <a:rPr lang="sv-SE" sz="2400" dirty="0" smtClean="0"/>
              <a:t> Hot/konkurrenter/syndabockar</a:t>
            </a:r>
          </a:p>
          <a:p>
            <a:pPr lvl="1">
              <a:buFontTx/>
              <a:buChar char="-"/>
            </a:pPr>
            <a:r>
              <a:rPr lang="sv-SE" sz="2400" dirty="0" smtClean="0"/>
              <a:t> Krockkuddar/buffertzoner</a:t>
            </a:r>
          </a:p>
          <a:p>
            <a:pPr lvl="1">
              <a:buFontTx/>
              <a:buChar char="-"/>
            </a:pPr>
            <a:endParaRPr lang="sv-SE" dirty="0" smtClean="0"/>
          </a:p>
        </p:txBody>
      </p:sp>
      <p:sp>
        <p:nvSpPr>
          <p:cNvPr id="7" name="Rektangel 6"/>
          <p:cNvSpPr/>
          <p:nvPr/>
        </p:nvSpPr>
        <p:spPr>
          <a:xfrm>
            <a:off x="611560" y="788511"/>
            <a:ext cx="7920880" cy="1200329"/>
          </a:xfrm>
          <a:prstGeom prst="rect">
            <a:avLst/>
          </a:prstGeom>
          <a:solidFill>
            <a:schemeClr val="bg1">
              <a:alpha val="79000"/>
            </a:schemeClr>
          </a:solidFill>
          <a:effectLst>
            <a:outerShdw blurRad="127000" dist="63500" dir="18900000" algn="bl" rotWithShape="0">
              <a:prstClr val="black">
                <a:alpha val="40000"/>
              </a:prstClr>
            </a:outerShdw>
          </a:effectLst>
        </p:spPr>
        <p:txBody>
          <a:bodyPr wrap="square">
            <a:spAutoFit/>
          </a:bodyPr>
          <a:lstStyle/>
          <a:p>
            <a:r>
              <a:rPr lang="sv-SE" dirty="0" smtClean="0"/>
              <a:t>”När det gäller brand- och säkerhetsvärdarna, deras jobb, dom är jättebra och stundtals ovärderliga, alltså dom gör mycket gott jobb, så visst ska man kunna hålla på med det, det ska man göra”</a:t>
            </a:r>
          </a:p>
          <a:p>
            <a:r>
              <a:rPr lang="sv-SE" dirty="0" smtClean="0"/>
              <a:t>					Brandman</a:t>
            </a:r>
            <a:endParaRPr lang="sv-S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bg2">
                <a:shade val="45000"/>
                <a:satMod val="135000"/>
              </a:schemeClr>
              <a:prstClr val="white"/>
            </a:duotone>
          </a:blip>
          <a:srcRect b="10630"/>
          <a:stretch>
            <a:fillRect/>
          </a:stretch>
        </p:blipFill>
        <p:spPr bwMode="auto">
          <a:xfrm>
            <a:off x="0" y="0"/>
            <a:ext cx="9185361" cy="6858000"/>
          </a:xfrm>
          <a:prstGeom prst="rect">
            <a:avLst/>
          </a:prstGeom>
          <a:solidFill>
            <a:schemeClr val="bg1"/>
          </a:solidFill>
        </p:spPr>
      </p:pic>
      <p:pic>
        <p:nvPicPr>
          <p:cNvPr id="4" name="Picture 2" descr="http://www.glimbergs.se/img/embla11.JPG"/>
          <p:cNvPicPr>
            <a:picLocks noChangeAspect="1" noChangeArrowheads="1"/>
          </p:cNvPicPr>
          <p:nvPr/>
        </p:nvPicPr>
        <p:blipFill>
          <a:blip r:embed="rId3" cstate="print"/>
          <a:srcRect/>
          <a:stretch>
            <a:fillRect/>
          </a:stretch>
        </p:blipFill>
        <p:spPr bwMode="auto">
          <a:xfrm>
            <a:off x="107504" y="-27384"/>
            <a:ext cx="3888432" cy="3297560"/>
          </a:xfrm>
          <a:prstGeom prst="rect">
            <a:avLst/>
          </a:prstGeom>
          <a:noFill/>
        </p:spPr>
      </p:pic>
      <p:sp>
        <p:nvSpPr>
          <p:cNvPr id="7" name="textruta 6"/>
          <p:cNvSpPr txBox="1"/>
          <p:nvPr/>
        </p:nvSpPr>
        <p:spPr>
          <a:xfrm>
            <a:off x="1475656" y="3212976"/>
            <a:ext cx="2518638" cy="230832"/>
          </a:xfrm>
          <a:prstGeom prst="rect">
            <a:avLst/>
          </a:prstGeom>
          <a:noFill/>
        </p:spPr>
        <p:txBody>
          <a:bodyPr wrap="none" rtlCol="0">
            <a:spAutoFit/>
          </a:bodyPr>
          <a:lstStyle/>
          <a:p>
            <a:r>
              <a:rPr lang="sv-SE" sz="900" dirty="0" smtClean="0"/>
              <a:t>Källa: http://www.glimbergs.se/SSRS%20mm.htm</a:t>
            </a:r>
            <a:endParaRPr lang="sv-SE" sz="900" dirty="0"/>
          </a:p>
        </p:txBody>
      </p:sp>
      <p:sp>
        <p:nvSpPr>
          <p:cNvPr id="8" name="textruta 7"/>
          <p:cNvSpPr txBox="1"/>
          <p:nvPr/>
        </p:nvSpPr>
        <p:spPr>
          <a:xfrm>
            <a:off x="2915816" y="188640"/>
            <a:ext cx="5832648" cy="1446550"/>
          </a:xfrm>
          <a:prstGeom prst="rect">
            <a:avLst/>
          </a:prstGeom>
          <a:noFill/>
        </p:spPr>
        <p:txBody>
          <a:bodyPr wrap="square" rtlCol="0">
            <a:spAutoFit/>
          </a:bodyPr>
          <a:lstStyle/>
          <a:p>
            <a:r>
              <a:rPr lang="sv-SE" sz="4400" dirty="0" smtClean="0"/>
              <a:t>Galjonsfigurer och del av ett nytt varumärke?</a:t>
            </a:r>
            <a:endParaRPr lang="sv-SE" sz="4400" dirty="0"/>
          </a:p>
        </p:txBody>
      </p:sp>
      <p:sp>
        <p:nvSpPr>
          <p:cNvPr id="9" name="textruta 8"/>
          <p:cNvSpPr txBox="1"/>
          <p:nvPr/>
        </p:nvSpPr>
        <p:spPr>
          <a:xfrm>
            <a:off x="4860032" y="1628800"/>
            <a:ext cx="3816424" cy="3139321"/>
          </a:xfrm>
          <a:prstGeom prst="rect">
            <a:avLst/>
          </a:prstGeom>
          <a:solidFill>
            <a:schemeClr val="bg1"/>
          </a:solidFill>
          <a:effectLst>
            <a:outerShdw blurRad="127000" dist="63500" dir="18900000" algn="bl" rotWithShape="0">
              <a:prstClr val="black">
                <a:alpha val="40000"/>
              </a:prstClr>
            </a:outerShdw>
          </a:effectLst>
        </p:spPr>
        <p:txBody>
          <a:bodyPr wrap="square" rtlCol="0">
            <a:spAutoFit/>
          </a:bodyPr>
          <a:lstStyle/>
          <a:p>
            <a:r>
              <a:rPr lang="sv-SE" dirty="0" smtClean="0"/>
              <a:t>”Många, om jag ska tolka snacket, så är det lite så här: ’ja </a:t>
            </a:r>
            <a:r>
              <a:rPr lang="sv-SE" dirty="0" err="1" smtClean="0"/>
              <a:t>ja</a:t>
            </a:r>
            <a:r>
              <a:rPr lang="sv-SE" dirty="0" smtClean="0"/>
              <a:t>, Per Widlunds galjonsfigurer, som han ska visa fram, hur bra dom är, hur mångfaldiga vi är, han tar med dom på alla arrangemang och på allt möjligt. Det är dom som kommer i tidningen och på TV, alltså dom lyfts fram hela tiden,/…/ varför då, dom har varit här i ett år, vi har jobbat här i snart ett yrkesliv’” 	Strateg</a:t>
            </a:r>
            <a:endParaRPr lang="sv-SE" dirty="0"/>
          </a:p>
        </p:txBody>
      </p:sp>
      <p:sp>
        <p:nvSpPr>
          <p:cNvPr id="11" name="Rektangel 10"/>
          <p:cNvSpPr/>
          <p:nvPr/>
        </p:nvSpPr>
        <p:spPr>
          <a:xfrm>
            <a:off x="35496" y="4221088"/>
            <a:ext cx="4572000" cy="1200329"/>
          </a:xfrm>
          <a:prstGeom prst="rect">
            <a:avLst/>
          </a:prstGeom>
          <a:solidFill>
            <a:schemeClr val="bg1"/>
          </a:solidFill>
          <a:effectLst>
            <a:outerShdw blurRad="127000" dist="63500" dir="18900000" algn="bl" rotWithShape="0">
              <a:prstClr val="black">
                <a:alpha val="40000"/>
              </a:prstClr>
            </a:outerShdw>
          </a:effectLst>
        </p:spPr>
        <p:txBody>
          <a:bodyPr>
            <a:spAutoFit/>
          </a:bodyPr>
          <a:lstStyle/>
          <a:p>
            <a:pPr lvl="1"/>
            <a:r>
              <a:rPr lang="sv-SE" dirty="0" smtClean="0"/>
              <a:t>”Kontakterna med dom /brand- och säkerhetsvärdarna/ ger att dom får en positivare bild av räddningstjänsten”</a:t>
            </a:r>
          </a:p>
          <a:p>
            <a:pPr lvl="1"/>
            <a:r>
              <a:rPr lang="sv-SE" dirty="0" smtClean="0"/>
              <a:t>			Strateg</a:t>
            </a:r>
          </a:p>
        </p:txBody>
      </p:sp>
      <p:sp>
        <p:nvSpPr>
          <p:cNvPr id="12" name="Rektangel 11"/>
          <p:cNvSpPr/>
          <p:nvPr/>
        </p:nvSpPr>
        <p:spPr>
          <a:xfrm>
            <a:off x="4536504" y="4941168"/>
            <a:ext cx="4572000" cy="1754326"/>
          </a:xfrm>
          <a:prstGeom prst="rect">
            <a:avLst/>
          </a:prstGeom>
          <a:solidFill>
            <a:schemeClr val="bg1"/>
          </a:solidFill>
          <a:effectLst>
            <a:outerShdw blurRad="127000" dist="76200" dir="18900000" algn="bl" rotWithShape="0">
              <a:prstClr val="black">
                <a:alpha val="40000"/>
              </a:prstClr>
            </a:outerShdw>
          </a:effectLst>
        </p:spPr>
        <p:txBody>
          <a:bodyPr wrap="square">
            <a:spAutoFit/>
          </a:bodyPr>
          <a:lstStyle/>
          <a:p>
            <a:r>
              <a:rPr lang="sv-SE" dirty="0" smtClean="0"/>
              <a:t>”Sen har vi den här andra biten, när det gäller att bygga upp vårt, höll jag på att säga, vårt varumärke, att bygga vår image, att vi är inte nån ful myndighet, eller någon polisiär gren eller något sånt där, vi har inte med det att göra.”			Strateg</a:t>
            </a:r>
          </a:p>
        </p:txBody>
      </p:sp>
      <p:sp>
        <p:nvSpPr>
          <p:cNvPr id="13" name="Rektangel 12"/>
          <p:cNvSpPr/>
          <p:nvPr/>
        </p:nvSpPr>
        <p:spPr>
          <a:xfrm>
            <a:off x="187896" y="5602014"/>
            <a:ext cx="4168080" cy="923330"/>
          </a:xfrm>
          <a:prstGeom prst="rect">
            <a:avLst/>
          </a:prstGeom>
          <a:solidFill>
            <a:schemeClr val="bg1"/>
          </a:solidFill>
          <a:effectLst>
            <a:outerShdw blurRad="127000" dist="63500" dir="18900000" algn="bl" rotWithShape="0">
              <a:prstClr val="black">
                <a:alpha val="40000"/>
              </a:prstClr>
            </a:outerShdw>
          </a:effectLst>
        </p:spPr>
        <p:txBody>
          <a:bodyPr wrap="square">
            <a:spAutoFit/>
          </a:bodyPr>
          <a:lstStyle/>
          <a:p>
            <a:pPr lvl="1"/>
            <a:r>
              <a:rPr lang="sv-SE" dirty="0" smtClean="0"/>
              <a:t>”Att visa att vi är en räddningstjänst för alla”</a:t>
            </a:r>
          </a:p>
          <a:p>
            <a:pPr lvl="1"/>
            <a:r>
              <a:rPr lang="sv-SE" dirty="0" smtClean="0"/>
              <a:t>			Strateg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5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bg/>
                                          </p:spTgt>
                                        </p:tgtEl>
                                        <p:attrNameLst>
                                          <p:attrName>style.visibility</p:attrName>
                                        </p:attrNameLst>
                                      </p:cBhvr>
                                      <p:to>
                                        <p:strVal val="visible"/>
                                      </p:to>
                                    </p:set>
                                    <p:animEffect transition="in" filter="fade">
                                      <p:cBhvr>
                                        <p:cTn id="15" dur="2000"/>
                                        <p:tgtEl>
                                          <p:spTgt spid="11">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2000"/>
                                        <p:tgtEl>
                                          <p:spTgt spid="11">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2000"/>
                                        <p:tgtEl>
                                          <p:spTgt spid="1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bg/>
                                          </p:spTgt>
                                        </p:tgtEl>
                                        <p:attrNameLst>
                                          <p:attrName>style.visibility</p:attrName>
                                        </p:attrNameLst>
                                      </p:cBhvr>
                                      <p:to>
                                        <p:strVal val="visible"/>
                                      </p:to>
                                    </p:set>
                                    <p:animEffect transition="in" filter="fade">
                                      <p:cBhvr>
                                        <p:cTn id="26" dur="2000"/>
                                        <p:tgtEl>
                                          <p:spTgt spid="12">
                                            <p:bg/>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Effect transition="in" filter="fade">
                                      <p:cBhvr>
                                        <p:cTn id="29" dur="2000"/>
                                        <p:tgtEl>
                                          <p:spTgt spid="12">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bg/>
                                          </p:spTgt>
                                        </p:tgtEl>
                                        <p:attrNameLst>
                                          <p:attrName>style.visibility</p:attrName>
                                        </p:attrNameLst>
                                      </p:cBhvr>
                                      <p:to>
                                        <p:strVal val="visible"/>
                                      </p:to>
                                    </p:set>
                                    <p:animEffect transition="in" filter="fade">
                                      <p:cBhvr>
                                        <p:cTn id="34" dur="2000"/>
                                        <p:tgtEl>
                                          <p:spTgt spid="13">
                                            <p:bg/>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fade">
                                      <p:cBhvr>
                                        <p:cTn id="37" dur="2000"/>
                                        <p:tgtEl>
                                          <p:spTgt spid="13">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
                                            <p:txEl>
                                              <p:pRg st="1" end="1"/>
                                            </p:txEl>
                                          </p:spTgt>
                                        </p:tgtEl>
                                        <p:attrNameLst>
                                          <p:attrName>style.visibility</p:attrName>
                                        </p:attrNameLst>
                                      </p:cBhvr>
                                      <p:to>
                                        <p:strVal val="visible"/>
                                      </p:to>
                                    </p:set>
                                    <p:animEffect transition="in" filter="fade">
                                      <p:cBhvr>
                                        <p:cTn id="40" dur="20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11" grpId="0" build="allAtOnce" animBg="1"/>
      <p:bldP spid="12" grpId="0" uiExpand="1" build="allAtOnce" animBg="1"/>
      <p:bldP spid="13" grpId="0" build="allAtOnce"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bg2">
                <a:shade val="45000"/>
                <a:satMod val="135000"/>
              </a:schemeClr>
              <a:prstClr val="white"/>
            </a:duotone>
          </a:blip>
          <a:srcRect b="10630"/>
          <a:stretch>
            <a:fillRect/>
          </a:stretch>
        </p:blipFill>
        <p:spPr bwMode="auto">
          <a:xfrm>
            <a:off x="0" y="-27384"/>
            <a:ext cx="9185361" cy="6858000"/>
          </a:xfrm>
          <a:prstGeom prst="rect">
            <a:avLst/>
          </a:prstGeom>
          <a:solidFill>
            <a:schemeClr val="bg1"/>
          </a:solidFill>
          <a:effectLst>
            <a:outerShdw blurRad="127000" dist="63500" dir="18900000" algn="bl" rotWithShape="0">
              <a:prstClr val="black">
                <a:alpha val="40000"/>
              </a:prstClr>
            </a:outerShdw>
          </a:effectLst>
        </p:spPr>
      </p:pic>
      <p:sp>
        <p:nvSpPr>
          <p:cNvPr id="8" name="textruta 7"/>
          <p:cNvSpPr txBox="1"/>
          <p:nvPr/>
        </p:nvSpPr>
        <p:spPr>
          <a:xfrm>
            <a:off x="323528" y="116632"/>
            <a:ext cx="8136904" cy="1446550"/>
          </a:xfrm>
          <a:prstGeom prst="rect">
            <a:avLst/>
          </a:prstGeom>
          <a:noFill/>
        </p:spPr>
        <p:txBody>
          <a:bodyPr wrap="square" rtlCol="0">
            <a:spAutoFit/>
          </a:bodyPr>
          <a:lstStyle/>
          <a:p>
            <a:r>
              <a:rPr lang="sv-SE" sz="4400" dirty="0" smtClean="0">
                <a:solidFill>
                  <a:schemeClr val="bg1"/>
                </a:solidFill>
              </a:rPr>
              <a:t>Hot, konkurrenter och syndabockar?</a:t>
            </a:r>
            <a:endParaRPr lang="sv-SE" sz="4400" dirty="0">
              <a:solidFill>
                <a:schemeClr val="bg1"/>
              </a:solidFill>
            </a:endParaRPr>
          </a:p>
        </p:txBody>
      </p:sp>
      <p:pic>
        <p:nvPicPr>
          <p:cNvPr id="11" name="Picture 2" descr="http://vonnes.files.wordpress.com/2011/05/scapegoat1.jpg"/>
          <p:cNvPicPr>
            <a:picLocks noChangeAspect="1" noChangeArrowheads="1"/>
          </p:cNvPicPr>
          <p:nvPr/>
        </p:nvPicPr>
        <p:blipFill>
          <a:blip r:embed="rId3" cstate="print"/>
          <a:srcRect/>
          <a:stretch>
            <a:fillRect/>
          </a:stretch>
        </p:blipFill>
        <p:spPr bwMode="auto">
          <a:xfrm>
            <a:off x="107504" y="1916832"/>
            <a:ext cx="3810000" cy="2857500"/>
          </a:xfrm>
          <a:prstGeom prst="rect">
            <a:avLst/>
          </a:prstGeom>
          <a:noFill/>
        </p:spPr>
      </p:pic>
      <p:sp>
        <p:nvSpPr>
          <p:cNvPr id="12" name="textruta 11"/>
          <p:cNvSpPr txBox="1"/>
          <p:nvPr/>
        </p:nvSpPr>
        <p:spPr>
          <a:xfrm>
            <a:off x="251520" y="4739571"/>
            <a:ext cx="3384376" cy="246221"/>
          </a:xfrm>
          <a:prstGeom prst="rect">
            <a:avLst/>
          </a:prstGeom>
          <a:noFill/>
        </p:spPr>
        <p:txBody>
          <a:bodyPr wrap="square" rtlCol="0">
            <a:spAutoFit/>
          </a:bodyPr>
          <a:lstStyle/>
          <a:p>
            <a:r>
              <a:rPr lang="sv-SE" sz="1000" dirty="0" smtClean="0"/>
              <a:t>Källa:http://vonnes.wordpress.com/2011/05/24/syndabock/</a:t>
            </a:r>
            <a:endParaRPr lang="sv-SE" sz="1000" dirty="0"/>
          </a:p>
        </p:txBody>
      </p:sp>
      <p:sp>
        <p:nvSpPr>
          <p:cNvPr id="9" name="textruta 8"/>
          <p:cNvSpPr txBox="1"/>
          <p:nvPr/>
        </p:nvSpPr>
        <p:spPr>
          <a:xfrm>
            <a:off x="5580112" y="12680"/>
            <a:ext cx="3384376" cy="3416320"/>
          </a:xfrm>
          <a:prstGeom prst="rect">
            <a:avLst/>
          </a:prstGeom>
          <a:solidFill>
            <a:schemeClr val="bg1"/>
          </a:solidFill>
          <a:effectLst>
            <a:outerShdw blurRad="127000" dist="63500" dir="5400000" algn="ctr" rotWithShape="0">
              <a:schemeClr val="tx1"/>
            </a:outerShdw>
          </a:effectLst>
        </p:spPr>
        <p:txBody>
          <a:bodyPr wrap="square" rtlCol="0">
            <a:spAutoFit/>
          </a:bodyPr>
          <a:lstStyle/>
          <a:p>
            <a:r>
              <a:rPr lang="sv-SE" dirty="0" smtClean="0"/>
              <a:t>”Jag tror inte det handlar om brand- och säkerhetsvärdarna som sådana, utan det är för att dom är tjejer, och nu då </a:t>
            </a:r>
            <a:r>
              <a:rPr lang="sv-SE" dirty="0" err="1" smtClean="0"/>
              <a:t>xxx</a:t>
            </a:r>
            <a:r>
              <a:rPr lang="sv-SE" dirty="0" smtClean="0"/>
              <a:t> , som har sjal och lite sånt, jag tror det är såna saker, det sticker i ögonen på en del, samtidigt som man skär ner på de operativa styrkorna. Man anställer folk som inte kan rökdyka, också skär man ner på de operativa”.</a:t>
            </a:r>
          </a:p>
          <a:p>
            <a:r>
              <a:rPr lang="sv-SE" dirty="0" smtClean="0"/>
              <a:t>		Strateg</a:t>
            </a:r>
            <a:endParaRPr lang="sv-SE" dirty="0"/>
          </a:p>
        </p:txBody>
      </p:sp>
      <p:sp>
        <p:nvSpPr>
          <p:cNvPr id="13" name="textruta 12"/>
          <p:cNvSpPr txBox="1"/>
          <p:nvPr/>
        </p:nvSpPr>
        <p:spPr>
          <a:xfrm>
            <a:off x="179512" y="5541039"/>
            <a:ext cx="7560840" cy="1200329"/>
          </a:xfrm>
          <a:prstGeom prst="rect">
            <a:avLst/>
          </a:prstGeom>
          <a:solidFill>
            <a:schemeClr val="bg1"/>
          </a:solidFill>
        </p:spPr>
        <p:txBody>
          <a:bodyPr wrap="square" rtlCol="0">
            <a:spAutoFit/>
          </a:bodyPr>
          <a:lstStyle/>
          <a:p>
            <a:r>
              <a:rPr lang="sv-SE" dirty="0" smtClean="0"/>
              <a:t>”Och det är klart att personalen, dom tänker direkt att det här skulle kunna vara en brandman, det här skulle kunna vara en brandman, det här skulle kunna vara en brandman”</a:t>
            </a:r>
          </a:p>
          <a:p>
            <a:r>
              <a:rPr lang="sv-SE" dirty="0" smtClean="0"/>
              <a:t>					Strateg</a:t>
            </a:r>
            <a:endParaRPr lang="sv-SE" dirty="0"/>
          </a:p>
        </p:txBody>
      </p:sp>
      <p:sp>
        <p:nvSpPr>
          <p:cNvPr id="10" name="textruta 9"/>
          <p:cNvSpPr txBox="1"/>
          <p:nvPr/>
        </p:nvSpPr>
        <p:spPr>
          <a:xfrm>
            <a:off x="3995936" y="3342471"/>
            <a:ext cx="4752528" cy="2246769"/>
          </a:xfrm>
          <a:prstGeom prst="rect">
            <a:avLst/>
          </a:prstGeom>
          <a:solidFill>
            <a:schemeClr val="bg1"/>
          </a:solidFill>
        </p:spPr>
        <p:txBody>
          <a:bodyPr wrap="square" rtlCol="0">
            <a:spAutoFit/>
          </a:bodyPr>
          <a:lstStyle/>
          <a:p>
            <a:r>
              <a:rPr lang="sv-SE" dirty="0" smtClean="0"/>
              <a:t>”Jämställdhet och integration är något som bestäms över våra huvuden, har inget inflytande över det”. ”Man får känslan av att jämställdhet och integration är vårt huvudmål”. ”Man känner sig nästan kränkt över att vara svensk man, hetero och kristen”. ”Sluta använd </a:t>
            </a:r>
            <a:r>
              <a:rPr lang="sv-SE" dirty="0" err="1" smtClean="0"/>
              <a:t>Rsyd</a:t>
            </a:r>
            <a:r>
              <a:rPr lang="sv-SE" dirty="0" smtClean="0"/>
              <a:t> som socialt experiment”.</a:t>
            </a:r>
          </a:p>
          <a:p>
            <a:pPr algn="r"/>
            <a:r>
              <a:rPr lang="sv-SE" sz="1400" dirty="0" smtClean="0"/>
              <a:t>Kommentarer i psykosocial arbetsmiljöenkät 2010</a:t>
            </a:r>
            <a:endParaRPr lang="sv-SE"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2000"/>
                                        <p:tgtEl>
                                          <p:spTgt spid="1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200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Effect transition="in" filter="fade">
                                      <p:cBhvr>
                                        <p:cTn id="13" dur="2000"/>
                                        <p:tgtEl>
                                          <p:spTgt spid="1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bg/>
                                          </p:spTgt>
                                        </p:tgtEl>
                                        <p:attrNameLst>
                                          <p:attrName>style.visibility</p:attrName>
                                        </p:attrNameLst>
                                      </p:cBhvr>
                                      <p:to>
                                        <p:strVal val="visible"/>
                                      </p:to>
                                    </p:set>
                                    <p:animEffect transition="in" filter="fade">
                                      <p:cBhvr>
                                        <p:cTn id="18" dur="2000"/>
                                        <p:tgtEl>
                                          <p:spTgt spid="9">
                                            <p:bg/>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20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2000"/>
                                        <p:tgtEl>
                                          <p:spTgt spid="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bg/>
                                          </p:spTgt>
                                        </p:tgtEl>
                                        <p:attrNameLst>
                                          <p:attrName>style.visibility</p:attrName>
                                        </p:attrNameLst>
                                      </p:cBhvr>
                                      <p:to>
                                        <p:strVal val="visible"/>
                                      </p:to>
                                    </p:set>
                                    <p:animEffect transition="in" filter="fade">
                                      <p:cBhvr>
                                        <p:cTn id="33" dur="2000"/>
                                        <p:tgtEl>
                                          <p:spTgt spid="10">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fade">
                                      <p:cBhvr>
                                        <p:cTn id="36" dur="2000"/>
                                        <p:tgtEl>
                                          <p:spTgt spid="10">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animEffect transition="in" filter="fade">
                                      <p:cBhvr>
                                        <p:cTn id="39"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3" grpId="0" build="allAtOnce" animBg="1"/>
      <p:bldP spid="10" grpId="0" build="allAtOnce"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bg2">
                <a:shade val="45000"/>
                <a:satMod val="135000"/>
              </a:schemeClr>
              <a:prstClr val="white"/>
            </a:duotone>
          </a:blip>
          <a:srcRect b="10630"/>
          <a:stretch>
            <a:fillRect/>
          </a:stretch>
        </p:blipFill>
        <p:spPr bwMode="auto">
          <a:xfrm>
            <a:off x="0" y="0"/>
            <a:ext cx="9185361" cy="6858000"/>
          </a:xfrm>
          <a:prstGeom prst="rect">
            <a:avLst/>
          </a:prstGeom>
          <a:noFill/>
        </p:spPr>
      </p:pic>
      <p:sp>
        <p:nvSpPr>
          <p:cNvPr id="7" name="textruta 6"/>
          <p:cNvSpPr txBox="1"/>
          <p:nvPr/>
        </p:nvSpPr>
        <p:spPr>
          <a:xfrm>
            <a:off x="399317" y="3645024"/>
            <a:ext cx="4028667" cy="230832"/>
          </a:xfrm>
          <a:prstGeom prst="rect">
            <a:avLst/>
          </a:prstGeom>
          <a:noFill/>
        </p:spPr>
        <p:txBody>
          <a:bodyPr wrap="none" rtlCol="0">
            <a:spAutoFit/>
          </a:bodyPr>
          <a:lstStyle/>
          <a:p>
            <a:r>
              <a:rPr lang="sv-SE" sz="900" dirty="0" smtClean="0"/>
              <a:t>Källa:http://www.liikenneturva.fi/www/sv/sakerhetsinfo/bilister/krockkudde.php</a:t>
            </a:r>
            <a:endParaRPr lang="sv-SE" sz="900" dirty="0"/>
          </a:p>
        </p:txBody>
      </p:sp>
      <p:pic>
        <p:nvPicPr>
          <p:cNvPr id="26626" name="Picture 2" descr="http://www.liikenneturva.fi/www/sv/kuvat/turvatyyny.jpg"/>
          <p:cNvPicPr>
            <a:picLocks noChangeAspect="1" noChangeArrowheads="1"/>
          </p:cNvPicPr>
          <p:nvPr/>
        </p:nvPicPr>
        <p:blipFill>
          <a:blip r:embed="rId3" cstate="print"/>
          <a:srcRect/>
          <a:stretch>
            <a:fillRect/>
          </a:stretch>
        </p:blipFill>
        <p:spPr bwMode="auto">
          <a:xfrm>
            <a:off x="323528" y="2036440"/>
            <a:ext cx="4276136" cy="3264768"/>
          </a:xfrm>
          <a:prstGeom prst="rect">
            <a:avLst/>
          </a:prstGeom>
          <a:noFill/>
        </p:spPr>
      </p:pic>
      <p:sp>
        <p:nvSpPr>
          <p:cNvPr id="8" name="textruta 7"/>
          <p:cNvSpPr txBox="1"/>
          <p:nvPr/>
        </p:nvSpPr>
        <p:spPr>
          <a:xfrm>
            <a:off x="5004048" y="2060849"/>
            <a:ext cx="3744416" cy="3240360"/>
          </a:xfrm>
          <a:prstGeom prst="rect">
            <a:avLst/>
          </a:prstGeom>
          <a:solidFill>
            <a:schemeClr val="bg1"/>
          </a:solidFill>
        </p:spPr>
        <p:txBody>
          <a:bodyPr wrap="square" rtlCol="0">
            <a:spAutoFit/>
          </a:bodyPr>
          <a:lstStyle/>
          <a:p>
            <a:r>
              <a:rPr lang="sv-SE" dirty="0" smtClean="0"/>
              <a:t>”Det var samma diskussioner här på Seved, polisen hade sagt att dom inte tyckte att vi skulle vara ute i dom kvarteren, att det var så mycket bråk och strul där. Jaha, då skickar man dit brand- och säkerhetsvärdarna i stället. Och dom vågar gå runt där, men en grupp på sju brandmän, ”nej, det är för farligt…” (skratt), alltså det blir lite konstigt….”</a:t>
            </a:r>
          </a:p>
          <a:p>
            <a:r>
              <a:rPr lang="sv-SE" dirty="0" smtClean="0"/>
              <a:t>			Strateg</a:t>
            </a:r>
            <a:endParaRPr lang="sv-SE" dirty="0"/>
          </a:p>
        </p:txBody>
      </p:sp>
      <p:sp>
        <p:nvSpPr>
          <p:cNvPr id="9" name="textruta 8"/>
          <p:cNvSpPr txBox="1"/>
          <p:nvPr/>
        </p:nvSpPr>
        <p:spPr>
          <a:xfrm>
            <a:off x="4888694" y="332656"/>
            <a:ext cx="4147802" cy="1446550"/>
          </a:xfrm>
          <a:prstGeom prst="rect">
            <a:avLst/>
          </a:prstGeom>
          <a:noFill/>
        </p:spPr>
        <p:txBody>
          <a:bodyPr wrap="none" rtlCol="0">
            <a:spAutoFit/>
          </a:bodyPr>
          <a:lstStyle/>
          <a:p>
            <a:r>
              <a:rPr lang="sv-SE" sz="4400" dirty="0" smtClean="0">
                <a:solidFill>
                  <a:schemeClr val="bg1"/>
                </a:solidFill>
              </a:rPr>
              <a:t>Krockkuddar och </a:t>
            </a:r>
          </a:p>
          <a:p>
            <a:r>
              <a:rPr lang="sv-SE" sz="4400" dirty="0" smtClean="0">
                <a:solidFill>
                  <a:schemeClr val="bg1"/>
                </a:solidFill>
              </a:rPr>
              <a:t>buffertzoner?</a:t>
            </a:r>
            <a:endParaRPr lang="sv-SE" sz="44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accent2">
                <a:tint val="45000"/>
                <a:satMod val="400000"/>
              </a:schemeClr>
            </a:duotone>
          </a:blip>
          <a:srcRect b="10630"/>
          <a:stretch>
            <a:fillRect/>
          </a:stretch>
        </p:blipFill>
        <p:spPr bwMode="auto">
          <a:xfrm>
            <a:off x="0" y="0"/>
            <a:ext cx="9185361" cy="6858000"/>
          </a:xfrm>
          <a:prstGeom prst="rect">
            <a:avLst/>
          </a:prstGeom>
          <a:noFill/>
        </p:spPr>
      </p:pic>
      <p:sp>
        <p:nvSpPr>
          <p:cNvPr id="6" name="textruta 5"/>
          <p:cNvSpPr txBox="1"/>
          <p:nvPr/>
        </p:nvSpPr>
        <p:spPr>
          <a:xfrm>
            <a:off x="683568" y="437763"/>
            <a:ext cx="8208912" cy="1569660"/>
          </a:xfrm>
          <a:prstGeom prst="rect">
            <a:avLst/>
          </a:prstGeom>
          <a:noFill/>
        </p:spPr>
        <p:txBody>
          <a:bodyPr wrap="square" rtlCol="0">
            <a:spAutoFit/>
          </a:bodyPr>
          <a:lstStyle/>
          <a:p>
            <a:r>
              <a:rPr lang="sv-SE" sz="3200" dirty="0" smtClean="0">
                <a:solidFill>
                  <a:schemeClr val="bg1"/>
                </a:solidFill>
              </a:rPr>
              <a:t>Vad finns det som talar för att det som beskrivs som interkulturell kompetens leder till ökat förtroende? </a:t>
            </a:r>
          </a:p>
        </p:txBody>
      </p:sp>
      <p:sp>
        <p:nvSpPr>
          <p:cNvPr id="7" name="Rektangel 6"/>
          <p:cNvSpPr/>
          <p:nvPr/>
        </p:nvSpPr>
        <p:spPr>
          <a:xfrm>
            <a:off x="576064" y="2354104"/>
            <a:ext cx="8316416" cy="1938992"/>
          </a:xfrm>
          <a:prstGeom prst="rect">
            <a:avLst/>
          </a:prstGeom>
        </p:spPr>
        <p:txBody>
          <a:bodyPr wrap="square">
            <a:spAutoFit/>
          </a:bodyPr>
          <a:lstStyle/>
          <a:p>
            <a:pPr>
              <a:buFontTx/>
              <a:buChar char="-"/>
            </a:pPr>
            <a:r>
              <a:rPr lang="sv-SE" sz="2400" dirty="0" smtClean="0">
                <a:solidFill>
                  <a:schemeClr val="bg1"/>
                </a:solidFill>
              </a:rPr>
              <a:t> Antalet anlagda bränder och oroligheter har minskat kraftigt</a:t>
            </a:r>
          </a:p>
          <a:p>
            <a:pPr>
              <a:buFontTx/>
              <a:buChar char="-"/>
            </a:pPr>
            <a:r>
              <a:rPr lang="sv-SE" sz="2400" dirty="0" smtClean="0">
                <a:solidFill>
                  <a:schemeClr val="bg1"/>
                </a:solidFill>
              </a:rPr>
              <a:t> Rapporteringar från personal att ”det har blivit lugnare”</a:t>
            </a:r>
          </a:p>
          <a:p>
            <a:pPr>
              <a:buFontTx/>
              <a:buChar char="-"/>
            </a:pPr>
            <a:r>
              <a:rPr lang="sv-SE" sz="2400" dirty="0" smtClean="0">
                <a:solidFill>
                  <a:schemeClr val="bg1"/>
                </a:solidFill>
              </a:rPr>
              <a:t> Folksam rapporterar om minskade skadekostnader i området</a:t>
            </a:r>
          </a:p>
          <a:p>
            <a:pPr>
              <a:buFontTx/>
              <a:buChar char="-"/>
            </a:pPr>
            <a:r>
              <a:rPr lang="sv-SE" sz="2400" dirty="0" smtClean="0">
                <a:solidFill>
                  <a:schemeClr val="bg1"/>
                </a:solidFill>
              </a:rPr>
              <a:t> Uppskattande rapporter från samarbetspartners, till exempel olika skolor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tx2">
                <a:tint val="45000"/>
                <a:satMod val="400000"/>
              </a:schemeClr>
            </a:duotone>
            <a:lum bright="44000" contrast="-21000"/>
          </a:blip>
          <a:srcRect b="10630"/>
          <a:stretch>
            <a:fillRect/>
          </a:stretch>
        </p:blipFill>
        <p:spPr bwMode="auto">
          <a:xfrm>
            <a:off x="0" y="0"/>
            <a:ext cx="9185361" cy="6858000"/>
          </a:xfrm>
          <a:prstGeom prst="rect">
            <a:avLst/>
          </a:prstGeom>
          <a:noFill/>
        </p:spPr>
      </p:pic>
      <p:sp>
        <p:nvSpPr>
          <p:cNvPr id="6" name="textruta 5"/>
          <p:cNvSpPr txBox="1"/>
          <p:nvPr/>
        </p:nvSpPr>
        <p:spPr>
          <a:xfrm>
            <a:off x="395536" y="284455"/>
            <a:ext cx="8208912" cy="1569660"/>
          </a:xfrm>
          <a:prstGeom prst="rect">
            <a:avLst/>
          </a:prstGeom>
          <a:noFill/>
        </p:spPr>
        <p:txBody>
          <a:bodyPr wrap="square" rtlCol="0">
            <a:spAutoFit/>
          </a:bodyPr>
          <a:lstStyle/>
          <a:p>
            <a:r>
              <a:rPr lang="sv-SE" sz="2400" dirty="0" smtClean="0"/>
              <a:t>Brand- och säkerhetsvärdarnas kompetens är reell och viktig men svår att beskriva utan att det blir stereotypt. Räddningstjänsten Syd är föregångare för Räddningstjänsterna i Sverige. </a:t>
            </a:r>
          </a:p>
        </p:txBody>
      </p:sp>
      <p:sp>
        <p:nvSpPr>
          <p:cNvPr id="7" name="Rektangel 6"/>
          <p:cNvSpPr/>
          <p:nvPr/>
        </p:nvSpPr>
        <p:spPr>
          <a:xfrm>
            <a:off x="576064" y="2052131"/>
            <a:ext cx="8316416" cy="4401205"/>
          </a:xfrm>
          <a:prstGeom prst="rect">
            <a:avLst/>
          </a:prstGeom>
        </p:spPr>
        <p:txBody>
          <a:bodyPr wrap="square">
            <a:spAutoFit/>
          </a:bodyPr>
          <a:lstStyle/>
          <a:p>
            <a:r>
              <a:rPr lang="sv-SE" sz="2000" dirty="0" smtClean="0"/>
              <a:t>Utmaningar inför framtiden:</a:t>
            </a:r>
          </a:p>
          <a:p>
            <a:pPr>
              <a:buFontTx/>
              <a:buChar char="-"/>
            </a:pPr>
            <a:r>
              <a:rPr lang="sv-SE" sz="2000" dirty="0" smtClean="0"/>
              <a:t> Det interna arbetet svårare än det externa. Hur skapa legitimitet och integrering av  brand- och säkerhetsvärdarna i organisationen?</a:t>
            </a:r>
          </a:p>
          <a:p>
            <a:pPr>
              <a:buFontTx/>
              <a:buChar char="-"/>
            </a:pPr>
            <a:r>
              <a:rPr lang="sv-SE" sz="2000" dirty="0" smtClean="0"/>
              <a:t> En normalisering</a:t>
            </a:r>
          </a:p>
          <a:p>
            <a:pPr>
              <a:buFontTx/>
              <a:buChar char="-"/>
            </a:pPr>
            <a:r>
              <a:rPr lang="sv-SE" sz="2000" dirty="0" smtClean="0"/>
              <a:t> Är kulturbegreppet konstruktivt eller en rävsax (</a:t>
            </a:r>
            <a:r>
              <a:rPr lang="sv-SE" sz="2000" dirty="0" err="1" smtClean="0"/>
              <a:t>exoticering</a:t>
            </a:r>
            <a:r>
              <a:rPr lang="sv-SE" sz="2000" dirty="0" smtClean="0"/>
              <a:t>: ”vi vill ha dig för att du är annorlunda”) </a:t>
            </a:r>
          </a:p>
          <a:p>
            <a:pPr>
              <a:buFontTx/>
              <a:buChar char="-"/>
            </a:pPr>
            <a:r>
              <a:rPr lang="sv-SE" sz="2000" dirty="0" smtClean="0"/>
              <a:t> Om kultur är en del av lösningen, betyder det då också att kultur är en del av problemet? Faror:</a:t>
            </a:r>
          </a:p>
          <a:p>
            <a:pPr lvl="1">
              <a:buFontTx/>
              <a:buChar char="-"/>
            </a:pPr>
            <a:r>
              <a:rPr lang="sv-SE" sz="2000" dirty="0" smtClean="0"/>
              <a:t> </a:t>
            </a:r>
            <a:r>
              <a:rPr lang="sv-SE" sz="2000" dirty="0" err="1" smtClean="0"/>
              <a:t>kulturalisering</a:t>
            </a:r>
            <a:r>
              <a:rPr lang="sv-SE" sz="2000" dirty="0" smtClean="0"/>
              <a:t> av sociala problem</a:t>
            </a:r>
          </a:p>
          <a:p>
            <a:pPr lvl="1">
              <a:buFontTx/>
              <a:buChar char="-"/>
            </a:pPr>
            <a:r>
              <a:rPr lang="sv-SE" sz="2000" dirty="0" smtClean="0"/>
              <a:t> </a:t>
            </a:r>
            <a:r>
              <a:rPr lang="sv-SE" sz="2000" dirty="0" err="1" smtClean="0"/>
              <a:t>etnifiering</a:t>
            </a:r>
            <a:r>
              <a:rPr lang="sv-SE" sz="2000" dirty="0" smtClean="0"/>
              <a:t>, ett antagande om att olika etniska/kulturella grupper är homogena. Community </a:t>
            </a:r>
            <a:r>
              <a:rPr lang="sv-SE" sz="2000" dirty="0" err="1" smtClean="0"/>
              <a:t>Advocates</a:t>
            </a:r>
            <a:r>
              <a:rPr lang="sv-SE" sz="2000" dirty="0" smtClean="0"/>
              <a:t>. </a:t>
            </a:r>
          </a:p>
          <a:p>
            <a:pPr>
              <a:buFontTx/>
              <a:buChar char="-"/>
            </a:pPr>
            <a:r>
              <a:rPr lang="sv-SE" sz="2000" dirty="0" smtClean="0"/>
              <a:t> En ännu mer mångkulturell grupp?</a:t>
            </a:r>
          </a:p>
          <a:p>
            <a:pPr>
              <a:buFontTx/>
              <a:buChar char="-"/>
            </a:pPr>
            <a:r>
              <a:rPr lang="sv-SE" sz="2000" dirty="0" smtClean="0"/>
              <a:t> Både ett tecken på en förändrad organisation och samtidigt en förevändning för att inte behöva förändras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2000"/>
                                        <p:tgtEl>
                                          <p:spTgt spid="7">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2000"/>
                                        <p:tgtEl>
                                          <p:spTgt spid="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fade">
                                      <p:cBhvr>
                                        <p:cTn id="38" dur="2000"/>
                                        <p:tgtEl>
                                          <p:spTgt spid="7">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20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beuler.files.wordpress.com/2009/10/33_15_15-fire-flame-texture_web.jpg"/>
          <p:cNvPicPr>
            <a:picLocks noChangeAspect="1" noChangeArrowheads="1"/>
          </p:cNvPicPr>
          <p:nvPr/>
        </p:nvPicPr>
        <p:blipFill>
          <a:blip r:embed="rId2" cstate="print">
            <a:duotone>
              <a:prstClr val="black"/>
              <a:schemeClr val="accent6">
                <a:tint val="45000"/>
                <a:satMod val="400000"/>
              </a:schemeClr>
            </a:duotone>
          </a:blip>
          <a:srcRect b="10630"/>
          <a:stretch>
            <a:fillRect/>
          </a:stretch>
        </p:blipFill>
        <p:spPr bwMode="auto">
          <a:xfrm>
            <a:off x="0" y="0"/>
            <a:ext cx="9185361" cy="6858000"/>
          </a:xfrm>
          <a:prstGeom prst="rect">
            <a:avLst/>
          </a:prstGeom>
          <a:noFill/>
        </p:spPr>
      </p:pic>
      <p:sp>
        <p:nvSpPr>
          <p:cNvPr id="6" name="textruta 5"/>
          <p:cNvSpPr txBox="1"/>
          <p:nvPr/>
        </p:nvSpPr>
        <p:spPr>
          <a:xfrm>
            <a:off x="1403648" y="620688"/>
            <a:ext cx="6480720" cy="5693866"/>
          </a:xfrm>
          <a:prstGeom prst="rect">
            <a:avLst/>
          </a:prstGeom>
          <a:solidFill>
            <a:schemeClr val="bg1">
              <a:alpha val="64000"/>
            </a:schemeClr>
          </a:solidFill>
          <a:effectLst>
            <a:outerShdw blurRad="50800" dist="38100" dir="18900000" algn="bl" rotWithShape="0">
              <a:schemeClr val="bg2">
                <a:alpha val="40000"/>
              </a:schemeClr>
            </a:outerShdw>
          </a:effectLst>
        </p:spPr>
        <p:txBody>
          <a:bodyPr wrap="square" rtlCol="0">
            <a:spAutoFit/>
          </a:bodyPr>
          <a:lstStyle/>
          <a:p>
            <a:r>
              <a:rPr lang="sv-SE" sz="2400" dirty="0" smtClean="0"/>
              <a:t>Räddningstjänsten Syd</a:t>
            </a:r>
          </a:p>
          <a:p>
            <a:endParaRPr lang="sv-SE" sz="2000" dirty="0" smtClean="0"/>
          </a:p>
          <a:p>
            <a:pPr>
              <a:buFont typeface="Arial" pitchFamily="34" charset="0"/>
              <a:buChar char="•"/>
            </a:pPr>
            <a:r>
              <a:rPr lang="sv-SE" sz="2000" dirty="0" smtClean="0"/>
              <a:t> En sammanslagning av Räddningstjänsterna i Burlöv, Eslöv, Kävlinge, Lund och Malmö</a:t>
            </a:r>
          </a:p>
          <a:p>
            <a:endParaRPr lang="sv-SE" sz="2000" dirty="0" smtClean="0"/>
          </a:p>
          <a:p>
            <a:pPr>
              <a:buFont typeface="Arial" pitchFamily="34" charset="0"/>
              <a:buChar char="•"/>
            </a:pPr>
            <a:r>
              <a:rPr lang="sv-SE" sz="2000" dirty="0" smtClean="0"/>
              <a:t> Ledord: ”Vi accepterar inga olyckor inom vårt område”</a:t>
            </a:r>
          </a:p>
          <a:p>
            <a:endParaRPr lang="sv-SE" sz="2000" dirty="0" smtClean="0"/>
          </a:p>
          <a:p>
            <a:pPr>
              <a:buFont typeface="Arial" pitchFamily="34" charset="0"/>
              <a:buChar char="•"/>
            </a:pPr>
            <a:r>
              <a:rPr lang="sv-SE" sz="2000" dirty="0" smtClean="0"/>
              <a:t> Arbetar operativt med drunkningsolyckor, bränder och trafikolyckor, stormskador, översvämningar, ras och farliga utsläpp,</a:t>
            </a:r>
            <a:r>
              <a:rPr lang="sv-SE" sz="2000" dirty="0"/>
              <a:t> </a:t>
            </a:r>
            <a:r>
              <a:rPr lang="sv-SE" sz="2000" dirty="0" smtClean="0"/>
              <a:t>men utför även utbildning, tillsyn, samhällsplanering, information och rådgivning. </a:t>
            </a:r>
          </a:p>
          <a:p>
            <a:endParaRPr lang="sv-SE" sz="2000" dirty="0" smtClean="0"/>
          </a:p>
          <a:p>
            <a:pPr>
              <a:buFont typeface="Arial" pitchFamily="34" charset="0"/>
              <a:buChar char="•"/>
            </a:pPr>
            <a:r>
              <a:rPr lang="sv-SE" sz="2000" dirty="0" smtClean="0"/>
              <a:t> År 2009 var 9% av 492 anställda i förbundet kvinnor, och 2008 (innan </a:t>
            </a:r>
            <a:r>
              <a:rPr lang="sv-SE" sz="2000" dirty="0" err="1" smtClean="0"/>
              <a:t>ESF-projektets</a:t>
            </a:r>
            <a:r>
              <a:rPr lang="sv-SE" sz="2000" dirty="0" smtClean="0"/>
              <a:t> genomförande) var 0,9% av brandmannastyrkan ”utomnordisk”. </a:t>
            </a:r>
          </a:p>
          <a:p>
            <a:pPr>
              <a:buFont typeface="Arial" pitchFamily="34" charset="0"/>
              <a:buChar char="•"/>
            </a:pPr>
            <a:endParaRPr lang="sv-SE" sz="2000" dirty="0" smtClean="0"/>
          </a:p>
          <a:p>
            <a:pPr>
              <a:buFont typeface="Arial" pitchFamily="34" charset="0"/>
              <a:buChar char="•"/>
            </a:pPr>
            <a:r>
              <a:rPr lang="sv-SE" sz="2000" dirty="0" smtClean="0"/>
              <a:t> Räddningstjänsten Syd är enligt MSB ”bäst i Sverige på mångfald” (</a:t>
            </a:r>
            <a:r>
              <a:rPr lang="sv-SE" sz="2000" dirty="0" err="1" smtClean="0">
                <a:hlinkClick r:id="rId3"/>
              </a:rPr>
              <a:t>www.rsyd.se</a:t>
            </a:r>
            <a:r>
              <a:rPr lang="sv-SE" sz="2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fade">
                                      <p:cBhvr>
                                        <p:cTn id="3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srcRect b="10630"/>
          <a:stretch>
            <a:fillRect/>
          </a:stretch>
        </p:blipFill>
        <p:spPr bwMode="auto">
          <a:xfrm>
            <a:off x="0" y="0"/>
            <a:ext cx="9185361" cy="6858000"/>
          </a:xfrm>
          <a:prstGeom prst="rect">
            <a:avLst/>
          </a:prstGeom>
          <a:noFill/>
        </p:spPr>
      </p:pic>
      <p:sp>
        <p:nvSpPr>
          <p:cNvPr id="7" name="Rektangel 6"/>
          <p:cNvSpPr/>
          <p:nvPr/>
        </p:nvSpPr>
        <p:spPr>
          <a:xfrm>
            <a:off x="323528" y="2507412"/>
            <a:ext cx="8316416" cy="1569660"/>
          </a:xfrm>
          <a:prstGeom prst="rect">
            <a:avLst/>
          </a:prstGeom>
        </p:spPr>
        <p:txBody>
          <a:bodyPr wrap="square">
            <a:spAutoFit/>
          </a:bodyPr>
          <a:lstStyle/>
          <a:p>
            <a:pPr algn="ctr"/>
            <a:r>
              <a:rPr lang="sv-SE" sz="9600" dirty="0" smtClean="0">
                <a:solidFill>
                  <a:schemeClr val="bg1"/>
                </a:solidFill>
              </a:rPr>
              <a:t>TACK!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prstClr val="black"/>
              <a:schemeClr val="accent5">
                <a:tint val="45000"/>
                <a:satMod val="400000"/>
              </a:schemeClr>
            </a:duotone>
          </a:blip>
          <a:srcRect b="10630"/>
          <a:stretch>
            <a:fillRect/>
          </a:stretch>
        </p:blipFill>
        <p:spPr bwMode="auto">
          <a:xfrm>
            <a:off x="0" y="0"/>
            <a:ext cx="9185361" cy="6858000"/>
          </a:xfrm>
          <a:prstGeom prst="rect">
            <a:avLst/>
          </a:prstGeom>
          <a:noFill/>
        </p:spPr>
      </p:pic>
      <p:sp>
        <p:nvSpPr>
          <p:cNvPr id="5" name="textruta 4"/>
          <p:cNvSpPr txBox="1"/>
          <p:nvPr/>
        </p:nvSpPr>
        <p:spPr>
          <a:xfrm>
            <a:off x="755576" y="764704"/>
            <a:ext cx="4104456" cy="707886"/>
          </a:xfrm>
          <a:prstGeom prst="rect">
            <a:avLst/>
          </a:prstGeom>
          <a:noFill/>
        </p:spPr>
        <p:txBody>
          <a:bodyPr wrap="square" rtlCol="0">
            <a:spAutoFit/>
          </a:bodyPr>
          <a:lstStyle/>
          <a:p>
            <a:r>
              <a:rPr lang="sv-SE" sz="2000" b="1" dirty="0" smtClean="0">
                <a:solidFill>
                  <a:schemeClr val="bg1"/>
                </a:solidFill>
              </a:rPr>
              <a:t>”Stenkastning vid brand i Rosengård”</a:t>
            </a:r>
          </a:p>
          <a:p>
            <a:pPr algn="r"/>
            <a:r>
              <a:rPr lang="sv-SE" sz="2000" b="1" dirty="0" smtClean="0">
                <a:solidFill>
                  <a:schemeClr val="bg1"/>
                </a:solidFill>
              </a:rPr>
              <a:t>	Sydsvenskan 090325</a:t>
            </a:r>
            <a:endParaRPr lang="sv-SE" sz="2000" b="1" dirty="0">
              <a:solidFill>
                <a:schemeClr val="bg1"/>
              </a:solidFill>
            </a:endParaRPr>
          </a:p>
        </p:txBody>
      </p:sp>
      <p:sp>
        <p:nvSpPr>
          <p:cNvPr id="6" name="textruta 5"/>
          <p:cNvSpPr txBox="1"/>
          <p:nvPr/>
        </p:nvSpPr>
        <p:spPr>
          <a:xfrm>
            <a:off x="5004048" y="917104"/>
            <a:ext cx="4104456" cy="707886"/>
          </a:xfrm>
          <a:prstGeom prst="rect">
            <a:avLst/>
          </a:prstGeom>
          <a:noFill/>
        </p:spPr>
        <p:txBody>
          <a:bodyPr wrap="square" rtlCol="0">
            <a:spAutoFit/>
          </a:bodyPr>
          <a:lstStyle/>
          <a:p>
            <a:pPr algn="r"/>
            <a:r>
              <a:rPr lang="sv-SE" sz="2000" b="1" dirty="0" smtClean="0">
                <a:solidFill>
                  <a:schemeClr val="bg1"/>
                </a:solidFill>
              </a:rPr>
              <a:t>”Stökigt vid brand i Rosengård”</a:t>
            </a:r>
          </a:p>
          <a:p>
            <a:pPr algn="r"/>
            <a:r>
              <a:rPr lang="sv-SE" sz="2000" b="1" dirty="0" smtClean="0">
                <a:solidFill>
                  <a:schemeClr val="bg1"/>
                </a:solidFill>
              </a:rPr>
              <a:t>	Sydsvenskan 090417</a:t>
            </a:r>
            <a:endParaRPr lang="sv-SE" sz="2000" b="1" dirty="0">
              <a:solidFill>
                <a:schemeClr val="bg1"/>
              </a:solidFill>
            </a:endParaRPr>
          </a:p>
        </p:txBody>
      </p:sp>
      <p:sp>
        <p:nvSpPr>
          <p:cNvPr id="7" name="textruta 6"/>
          <p:cNvSpPr txBox="1"/>
          <p:nvPr/>
        </p:nvSpPr>
        <p:spPr>
          <a:xfrm>
            <a:off x="35496" y="2001034"/>
            <a:ext cx="4104456" cy="707886"/>
          </a:xfrm>
          <a:prstGeom prst="rect">
            <a:avLst/>
          </a:prstGeom>
          <a:noFill/>
        </p:spPr>
        <p:txBody>
          <a:bodyPr wrap="square" rtlCol="0">
            <a:spAutoFit/>
          </a:bodyPr>
          <a:lstStyle/>
          <a:p>
            <a:pPr algn="r"/>
            <a:r>
              <a:rPr lang="sv-SE" sz="2000" b="1" dirty="0" smtClean="0">
                <a:solidFill>
                  <a:schemeClr val="bg1"/>
                </a:solidFill>
              </a:rPr>
              <a:t>”Brandmän nära sjukskriva sig”</a:t>
            </a:r>
          </a:p>
          <a:p>
            <a:pPr algn="r"/>
            <a:r>
              <a:rPr lang="sv-SE" sz="2000" b="1" dirty="0" smtClean="0">
                <a:solidFill>
                  <a:schemeClr val="bg1"/>
                </a:solidFill>
              </a:rPr>
              <a:t>	Sydsvenskan 090417</a:t>
            </a:r>
            <a:endParaRPr lang="sv-SE" sz="2000" b="1" dirty="0">
              <a:solidFill>
                <a:schemeClr val="bg1"/>
              </a:solidFill>
            </a:endParaRPr>
          </a:p>
        </p:txBody>
      </p:sp>
      <p:sp>
        <p:nvSpPr>
          <p:cNvPr id="9" name="textruta 8"/>
          <p:cNvSpPr txBox="1"/>
          <p:nvPr/>
        </p:nvSpPr>
        <p:spPr>
          <a:xfrm>
            <a:off x="179512" y="3513202"/>
            <a:ext cx="4104456" cy="707886"/>
          </a:xfrm>
          <a:prstGeom prst="rect">
            <a:avLst/>
          </a:prstGeom>
          <a:noFill/>
        </p:spPr>
        <p:txBody>
          <a:bodyPr wrap="square" rtlCol="0">
            <a:spAutoFit/>
          </a:bodyPr>
          <a:lstStyle/>
          <a:p>
            <a:pPr algn="r"/>
            <a:r>
              <a:rPr lang="sv-SE" sz="2000" b="1" dirty="0" smtClean="0">
                <a:solidFill>
                  <a:schemeClr val="bg1"/>
                </a:solidFill>
              </a:rPr>
              <a:t>”Malmös brandmän har fått nog”</a:t>
            </a:r>
          </a:p>
          <a:p>
            <a:pPr algn="r"/>
            <a:r>
              <a:rPr lang="sv-SE" sz="2000" b="1" dirty="0" smtClean="0">
                <a:solidFill>
                  <a:schemeClr val="bg1"/>
                </a:solidFill>
              </a:rPr>
              <a:t>	Sydsvenskan 090417</a:t>
            </a:r>
            <a:endParaRPr lang="sv-SE" sz="2000" b="1" dirty="0">
              <a:solidFill>
                <a:schemeClr val="bg1"/>
              </a:solidFill>
            </a:endParaRPr>
          </a:p>
        </p:txBody>
      </p:sp>
      <p:sp>
        <p:nvSpPr>
          <p:cNvPr id="10" name="textruta 9"/>
          <p:cNvSpPr txBox="1"/>
          <p:nvPr/>
        </p:nvSpPr>
        <p:spPr>
          <a:xfrm>
            <a:off x="-540568" y="4809346"/>
            <a:ext cx="4104456" cy="707886"/>
          </a:xfrm>
          <a:prstGeom prst="rect">
            <a:avLst/>
          </a:prstGeom>
          <a:noFill/>
        </p:spPr>
        <p:txBody>
          <a:bodyPr wrap="square" rtlCol="0">
            <a:spAutoFit/>
          </a:bodyPr>
          <a:lstStyle/>
          <a:p>
            <a:pPr algn="r"/>
            <a:r>
              <a:rPr lang="sv-SE" sz="2000" b="1" dirty="0" smtClean="0">
                <a:solidFill>
                  <a:schemeClr val="bg1"/>
                </a:solidFill>
              </a:rPr>
              <a:t>”Hjälp möts med stenar”</a:t>
            </a:r>
          </a:p>
          <a:p>
            <a:pPr algn="r"/>
            <a:r>
              <a:rPr lang="sv-SE" sz="2000" b="1" dirty="0" smtClean="0">
                <a:solidFill>
                  <a:schemeClr val="bg1"/>
                </a:solidFill>
              </a:rPr>
              <a:t>	Sydsvenskan 040102</a:t>
            </a:r>
            <a:endParaRPr lang="sv-SE" sz="2000" b="1" dirty="0">
              <a:solidFill>
                <a:schemeClr val="bg1"/>
              </a:solidFill>
            </a:endParaRPr>
          </a:p>
        </p:txBody>
      </p:sp>
      <p:sp>
        <p:nvSpPr>
          <p:cNvPr id="11" name="textruta 10"/>
          <p:cNvSpPr txBox="1"/>
          <p:nvPr/>
        </p:nvSpPr>
        <p:spPr>
          <a:xfrm>
            <a:off x="4572000" y="5293657"/>
            <a:ext cx="4104456" cy="1015663"/>
          </a:xfrm>
          <a:prstGeom prst="rect">
            <a:avLst/>
          </a:prstGeom>
          <a:noFill/>
        </p:spPr>
        <p:txBody>
          <a:bodyPr wrap="square" rtlCol="0">
            <a:spAutoFit/>
          </a:bodyPr>
          <a:lstStyle/>
          <a:p>
            <a:r>
              <a:rPr lang="sv-SE" sz="2000" b="1" dirty="0" smtClean="0">
                <a:solidFill>
                  <a:schemeClr val="bg1"/>
                </a:solidFill>
              </a:rPr>
              <a:t>”Nya stenattacker mot brandbilar i Malmö”</a:t>
            </a:r>
          </a:p>
          <a:p>
            <a:pPr algn="r"/>
            <a:r>
              <a:rPr lang="sv-SE" sz="2000" b="1" dirty="0" smtClean="0">
                <a:solidFill>
                  <a:schemeClr val="bg1"/>
                </a:solidFill>
              </a:rPr>
              <a:t>	HD 051217</a:t>
            </a:r>
            <a:endParaRPr lang="sv-SE" sz="2000" b="1" dirty="0">
              <a:solidFill>
                <a:schemeClr val="bg1"/>
              </a:solidFill>
            </a:endParaRPr>
          </a:p>
        </p:txBody>
      </p:sp>
      <p:sp>
        <p:nvSpPr>
          <p:cNvPr id="12" name="textruta 11"/>
          <p:cNvSpPr txBox="1"/>
          <p:nvPr/>
        </p:nvSpPr>
        <p:spPr>
          <a:xfrm>
            <a:off x="4788024" y="2773377"/>
            <a:ext cx="4104456" cy="1015663"/>
          </a:xfrm>
          <a:prstGeom prst="rect">
            <a:avLst/>
          </a:prstGeom>
          <a:noFill/>
        </p:spPr>
        <p:txBody>
          <a:bodyPr wrap="square" rtlCol="0">
            <a:spAutoFit/>
          </a:bodyPr>
          <a:lstStyle/>
          <a:p>
            <a:r>
              <a:rPr lang="sv-SE" sz="2000" b="1" dirty="0" smtClean="0">
                <a:solidFill>
                  <a:schemeClr val="bg1"/>
                </a:solidFill>
              </a:rPr>
              <a:t>”Vi måste öka förståelsen för hur vi arbetar”</a:t>
            </a:r>
          </a:p>
          <a:p>
            <a:pPr algn="r"/>
            <a:r>
              <a:rPr lang="sv-SE" sz="2000" b="1" dirty="0" smtClean="0">
                <a:solidFill>
                  <a:schemeClr val="bg1"/>
                </a:solidFill>
              </a:rPr>
              <a:t>	Sydsvenskan 040104</a:t>
            </a:r>
            <a:endParaRPr lang="sv-SE"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500"/>
                                        <p:tgtEl>
                                          <p:spTgt spid="6">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500"/>
                                        <p:tgtEl>
                                          <p:spTgt spid="7">
                                            <p:txEl>
                                              <p:pRg st="1" end="1"/>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Effect transition="in" filter="fade">
                                      <p:cBhvr>
                                        <p:cTn id="31" dur="500"/>
                                        <p:tgtEl>
                                          <p:spTgt spid="1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xEl>
                                              <p:pRg st="1" end="1"/>
                                            </p:txEl>
                                          </p:spTgt>
                                        </p:tgtEl>
                                        <p:attrNameLst>
                                          <p:attrName>style.visibility</p:attrName>
                                        </p:attrNameLst>
                                      </p:cBhvr>
                                      <p:to>
                                        <p:strVal val="visible"/>
                                      </p:to>
                                    </p:set>
                                    <p:animEffect transition="in" filter="fade">
                                      <p:cBhvr>
                                        <p:cTn id="36" dur="500"/>
                                        <p:tgtEl>
                                          <p:spTgt spid="12">
                                            <p:txEl>
                                              <p:pRg st="1" end="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txEl>
                                              <p:pRg st="1" end="1"/>
                                            </p:txEl>
                                          </p:spTgt>
                                        </p:tgtEl>
                                        <p:attrNameLst>
                                          <p:attrName>style.visibility</p:attrName>
                                        </p:attrNameLst>
                                      </p:cBhvr>
                                      <p:to>
                                        <p:strVal val="visible"/>
                                      </p:to>
                                    </p:set>
                                    <p:animEffect transition="in" filter="fade">
                                      <p:cBhvr>
                                        <p:cTn id="44" dur="500"/>
                                        <p:tgtEl>
                                          <p:spTgt spid="9">
                                            <p:txEl>
                                              <p:pRg st="1" end="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fade">
                                      <p:cBhvr>
                                        <p:cTn id="47" dur="500"/>
                                        <p:tgtEl>
                                          <p:spTgt spid="1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xEl>
                                              <p:pRg st="1" end="1"/>
                                            </p:txEl>
                                          </p:spTgt>
                                        </p:tgtEl>
                                        <p:attrNameLst>
                                          <p:attrName>style.visibility</p:attrName>
                                        </p:attrNameLst>
                                      </p:cBhvr>
                                      <p:to>
                                        <p:strVal val="visible"/>
                                      </p:to>
                                    </p:set>
                                    <p:animEffect transition="in" filter="fade">
                                      <p:cBhvr>
                                        <p:cTn id="52" dur="500"/>
                                        <p:tgtEl>
                                          <p:spTgt spid="10">
                                            <p:txEl>
                                              <p:pRg st="1" end="1"/>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
                                            <p:txEl>
                                              <p:pRg st="0" end="0"/>
                                            </p:txEl>
                                          </p:spTgt>
                                        </p:tgtEl>
                                        <p:attrNameLst>
                                          <p:attrName>style.visibility</p:attrName>
                                        </p:attrNameLst>
                                      </p:cBhvr>
                                      <p:to>
                                        <p:strVal val="visible"/>
                                      </p:to>
                                    </p:set>
                                    <p:animEffect transition="in" filter="fade">
                                      <p:cBhvr>
                                        <p:cTn id="55" dur="500"/>
                                        <p:tgtEl>
                                          <p:spTgt spid="11">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1">
                                            <p:txEl>
                                              <p:pRg st="1" end="1"/>
                                            </p:txEl>
                                          </p:spTgt>
                                        </p:tgtEl>
                                        <p:attrNameLst>
                                          <p:attrName>style.visibility</p:attrName>
                                        </p:attrNameLst>
                                      </p:cBhvr>
                                      <p:to>
                                        <p:strVal val="visible"/>
                                      </p:to>
                                    </p:set>
                                    <p:animEffect transition="in" filter="fade">
                                      <p:cBhvr>
                                        <p:cTn id="60"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P spid="7" grpId="0" build="p"/>
      <p:bldP spid="9" grpId="0" build="p"/>
      <p:bldP spid="10" grpId="0" build="p"/>
      <p:bldP spid="11" grpId="0" build="p"/>
      <p:bldP spid="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beuler.files.wordpress.com/2009/10/33_15_15-fire-flame-texture_web.jpg"/>
          <p:cNvPicPr>
            <a:picLocks noChangeAspect="1" noChangeArrowheads="1"/>
          </p:cNvPicPr>
          <p:nvPr/>
        </p:nvPicPr>
        <p:blipFill>
          <a:blip r:embed="rId2" cstate="print">
            <a:duotone>
              <a:prstClr val="black"/>
              <a:schemeClr val="accent5">
                <a:tint val="45000"/>
                <a:satMod val="400000"/>
              </a:schemeClr>
            </a:duotone>
            <a:lum bright="62000"/>
          </a:blip>
          <a:srcRect b="10630"/>
          <a:stretch>
            <a:fillRect/>
          </a:stretch>
        </p:blipFill>
        <p:spPr bwMode="auto">
          <a:xfrm>
            <a:off x="0" y="0"/>
            <a:ext cx="9185361" cy="6858000"/>
          </a:xfrm>
          <a:prstGeom prst="rect">
            <a:avLst/>
          </a:prstGeom>
          <a:noFill/>
        </p:spPr>
      </p:pic>
      <p:pic>
        <p:nvPicPr>
          <p:cNvPr id="13" name="Picture 2" descr="http://www.dn.se/Images/image/35/87/646835-2.jpg"/>
          <p:cNvPicPr>
            <a:picLocks noChangeAspect="1" noChangeArrowheads="1"/>
          </p:cNvPicPr>
          <p:nvPr/>
        </p:nvPicPr>
        <p:blipFill>
          <a:blip r:embed="rId3" cstate="print"/>
          <a:srcRect/>
          <a:stretch>
            <a:fillRect/>
          </a:stretch>
        </p:blipFill>
        <p:spPr bwMode="auto">
          <a:xfrm>
            <a:off x="683568" y="1124744"/>
            <a:ext cx="3168352" cy="4183053"/>
          </a:xfrm>
          <a:prstGeom prst="rect">
            <a:avLst/>
          </a:prstGeom>
          <a:noFill/>
          <a:ln w="63500">
            <a:solidFill>
              <a:schemeClr val="accent1"/>
            </a:solidFill>
          </a:ln>
        </p:spPr>
      </p:pic>
      <p:sp>
        <p:nvSpPr>
          <p:cNvPr id="7" name="textruta 6"/>
          <p:cNvSpPr txBox="1"/>
          <p:nvPr/>
        </p:nvSpPr>
        <p:spPr>
          <a:xfrm>
            <a:off x="2411760" y="5312241"/>
            <a:ext cx="2736304" cy="276999"/>
          </a:xfrm>
          <a:prstGeom prst="rect">
            <a:avLst/>
          </a:prstGeom>
          <a:noFill/>
        </p:spPr>
        <p:txBody>
          <a:bodyPr wrap="square" rtlCol="0">
            <a:spAutoFit/>
          </a:bodyPr>
          <a:lstStyle/>
          <a:p>
            <a:r>
              <a:rPr lang="sv-SE" sz="1200" dirty="0" smtClean="0"/>
              <a:t>Källa: </a:t>
            </a:r>
            <a:r>
              <a:rPr lang="sv-SE" sz="1200" dirty="0" err="1" smtClean="0"/>
              <a:t>aftonbladet.se</a:t>
            </a:r>
            <a:endParaRPr lang="sv-SE" sz="1200" dirty="0"/>
          </a:p>
        </p:txBody>
      </p:sp>
      <p:sp>
        <p:nvSpPr>
          <p:cNvPr id="8" name="textruta 7"/>
          <p:cNvSpPr txBox="1"/>
          <p:nvPr/>
        </p:nvSpPr>
        <p:spPr>
          <a:xfrm>
            <a:off x="4219980" y="476672"/>
            <a:ext cx="4456476" cy="1077218"/>
          </a:xfrm>
          <a:prstGeom prst="rect">
            <a:avLst/>
          </a:prstGeom>
          <a:noFill/>
        </p:spPr>
        <p:txBody>
          <a:bodyPr wrap="none" rtlCol="0">
            <a:spAutoFit/>
          </a:bodyPr>
          <a:lstStyle/>
          <a:p>
            <a:r>
              <a:rPr lang="sv-SE" sz="3200" dirty="0" smtClean="0"/>
              <a:t>Den stora moskébranden </a:t>
            </a:r>
          </a:p>
          <a:p>
            <a:r>
              <a:rPr lang="sv-SE" sz="3200" dirty="0" smtClean="0"/>
              <a:t>2003</a:t>
            </a:r>
            <a:endParaRPr lang="sv-SE" sz="3200" dirty="0"/>
          </a:p>
        </p:txBody>
      </p:sp>
      <p:sp>
        <p:nvSpPr>
          <p:cNvPr id="10" name="textruta 9"/>
          <p:cNvSpPr txBox="1"/>
          <p:nvPr/>
        </p:nvSpPr>
        <p:spPr>
          <a:xfrm>
            <a:off x="4355976" y="1628800"/>
            <a:ext cx="4536504" cy="3785652"/>
          </a:xfrm>
          <a:prstGeom prst="rect">
            <a:avLst/>
          </a:prstGeom>
          <a:solidFill>
            <a:schemeClr val="bg1"/>
          </a:solidFill>
          <a:effectLst>
            <a:outerShdw blurRad="127000" dist="63500" dir="18900000" algn="bl" rotWithShape="0">
              <a:prstClr val="black">
                <a:alpha val="40000"/>
              </a:prstClr>
            </a:outerShdw>
          </a:effectLst>
        </p:spPr>
        <p:txBody>
          <a:bodyPr wrap="square" rtlCol="0">
            <a:spAutoFit/>
          </a:bodyPr>
          <a:lstStyle/>
          <a:p>
            <a:r>
              <a:rPr lang="sv-SE" sz="1600" dirty="0" smtClean="0"/>
              <a:t>”Där hamnade vi i ett sammanhang som vi absolut inte var förberedda för. Personalen har ju berättat om hur, bara på några minuter, en kvart, så var hela gårdsplanen fylld av alla människor, och det var ju människor som hade satsat delar av sin lön, sin livsförmögenhet på att bygga den här moskén, dom upplevde att hela deras livsverk och hela deras samlingspunkt…. Var </a:t>
            </a:r>
            <a:r>
              <a:rPr lang="sv-SE" sz="1600" dirty="0" smtClean="0">
                <a:solidFill>
                  <a:srgbClr val="FF0000"/>
                </a:solidFill>
              </a:rPr>
              <a:t>otroligt frustrerade och ledsna</a:t>
            </a:r>
            <a:r>
              <a:rPr lang="sv-SE" sz="1600" dirty="0" smtClean="0"/>
              <a:t>. Vilket vi tolkade som nästan </a:t>
            </a:r>
            <a:r>
              <a:rPr lang="sv-SE" sz="1600" dirty="0" smtClean="0">
                <a:solidFill>
                  <a:srgbClr val="FF0000"/>
                </a:solidFill>
              </a:rPr>
              <a:t>upphetsning, aggression</a:t>
            </a:r>
            <a:r>
              <a:rPr lang="sv-SE" sz="1600" dirty="0" smtClean="0"/>
              <a:t>. Men egentligen ett uttryck för ”gör nånting, och vi vill hjälpa till, ser ni inte vad som händer?”/…/ Alltså när det brinner i ett svenskt villaområde, så står alla svenskar där borta och tittar och håller tyst, medan här ville man hjälpa till”. (Strateg)</a:t>
            </a:r>
            <a:endParaRPr lang="sv-SE"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500"/>
                                        <p:tgtEl>
                                          <p:spTgt spid="1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http://beuler.files.wordpress.com/2009/10/33_15_15-fire-flame-texture_web.jpg"/>
          <p:cNvPicPr>
            <a:picLocks noChangeAspect="1" noChangeArrowheads="1"/>
          </p:cNvPicPr>
          <p:nvPr/>
        </p:nvPicPr>
        <p:blipFill>
          <a:blip r:embed="rId2" cstate="print">
            <a:duotone>
              <a:prstClr val="black"/>
              <a:srgbClr val="D9C3A5">
                <a:tint val="50000"/>
                <a:satMod val="180000"/>
              </a:srgbClr>
            </a:duotone>
            <a:lum bright="52000"/>
          </a:blip>
          <a:srcRect b="10630"/>
          <a:stretch>
            <a:fillRect/>
          </a:stretch>
        </p:blipFill>
        <p:spPr bwMode="auto">
          <a:xfrm>
            <a:off x="0" y="0"/>
            <a:ext cx="9185361" cy="6858000"/>
          </a:xfrm>
          <a:prstGeom prst="rect">
            <a:avLst/>
          </a:prstGeom>
          <a:noFill/>
        </p:spPr>
      </p:pic>
      <p:pic>
        <p:nvPicPr>
          <p:cNvPr id="28674" name="Picture 2" descr="http://skalman.sydsvenskan-img.se/sydsvenskan/2919e21a79e64bbfe2cf216d8fabc8ba/704/396/archive/00168/pp3_168717a.jpg"/>
          <p:cNvPicPr>
            <a:picLocks noChangeAspect="1" noChangeArrowheads="1"/>
          </p:cNvPicPr>
          <p:nvPr/>
        </p:nvPicPr>
        <p:blipFill>
          <a:blip r:embed="rId3" cstate="print"/>
          <a:srcRect/>
          <a:stretch>
            <a:fillRect/>
          </a:stretch>
        </p:blipFill>
        <p:spPr bwMode="auto">
          <a:xfrm>
            <a:off x="179512" y="548680"/>
            <a:ext cx="4864540" cy="2736304"/>
          </a:xfrm>
          <a:prstGeom prst="rect">
            <a:avLst/>
          </a:prstGeom>
          <a:noFill/>
          <a:ln w="63500">
            <a:solidFill>
              <a:schemeClr val="accent1"/>
            </a:solidFill>
          </a:ln>
        </p:spPr>
      </p:pic>
      <p:sp>
        <p:nvSpPr>
          <p:cNvPr id="16" name="textruta 15"/>
          <p:cNvSpPr txBox="1"/>
          <p:nvPr/>
        </p:nvSpPr>
        <p:spPr>
          <a:xfrm>
            <a:off x="5364088" y="980728"/>
            <a:ext cx="3528392" cy="2062103"/>
          </a:xfrm>
          <a:prstGeom prst="rect">
            <a:avLst/>
          </a:prstGeom>
          <a:noFill/>
        </p:spPr>
        <p:txBody>
          <a:bodyPr wrap="square" rtlCol="0">
            <a:spAutoFit/>
          </a:bodyPr>
          <a:lstStyle/>
          <a:p>
            <a:r>
              <a:rPr lang="sv-SE" sz="3200" dirty="0" smtClean="0"/>
              <a:t>Kravallerna efter avhysningen från källarmoskén vintern 08/09</a:t>
            </a:r>
            <a:endParaRPr lang="sv-SE" sz="3200" dirty="0"/>
          </a:p>
        </p:txBody>
      </p:sp>
      <p:sp>
        <p:nvSpPr>
          <p:cNvPr id="20" name="textruta 19"/>
          <p:cNvSpPr txBox="1"/>
          <p:nvPr/>
        </p:nvSpPr>
        <p:spPr>
          <a:xfrm>
            <a:off x="251520" y="4103201"/>
            <a:ext cx="8640960" cy="2062103"/>
          </a:xfrm>
          <a:prstGeom prst="rect">
            <a:avLst/>
          </a:prstGeom>
          <a:solidFill>
            <a:schemeClr val="bg1"/>
          </a:solidFill>
          <a:effectLst>
            <a:outerShdw blurRad="127000" dist="63500" dir="18900000" algn="bl" rotWithShape="0">
              <a:prstClr val="black">
                <a:alpha val="40000"/>
              </a:prstClr>
            </a:outerShdw>
          </a:effectLst>
        </p:spPr>
        <p:txBody>
          <a:bodyPr wrap="square" rtlCol="0">
            <a:spAutoFit/>
          </a:bodyPr>
          <a:lstStyle/>
          <a:p>
            <a:r>
              <a:rPr lang="sv-SE" sz="1600" dirty="0" smtClean="0"/>
              <a:t>”Sen har vi ju då 2008, december, då det är </a:t>
            </a:r>
            <a:r>
              <a:rPr lang="sv-SE" sz="1600" dirty="0" smtClean="0">
                <a:solidFill>
                  <a:srgbClr val="FF0000"/>
                </a:solidFill>
              </a:rPr>
              <a:t>fullständigt kaos, när polisen tappar greppet fullständigt</a:t>
            </a:r>
            <a:r>
              <a:rPr lang="sv-SE" sz="1600" dirty="0" smtClean="0"/>
              <a:t>. Och vi för första gången i vår historia, beslutar att vi inte kan gå in och göra någon insats om inte dom här villkoren är uppfyllda, vilket gör att vi </a:t>
            </a:r>
            <a:r>
              <a:rPr lang="sv-SE" sz="1600" dirty="0" smtClean="0">
                <a:solidFill>
                  <a:srgbClr val="FF0000"/>
                </a:solidFill>
              </a:rPr>
              <a:t>under några timmar här, en natt i december 2008, lämnar en hel stadsdel utan skydd</a:t>
            </a:r>
            <a:r>
              <a:rPr lang="sv-SE" sz="1600" dirty="0" smtClean="0"/>
              <a:t>, vare sig polis, räddningstjänst eller ambulans kan under några timmar göra någonting, för att den här pöbeln eller dom här ungdomarna eller vad det är, kriminella, har lagt beslag på det här området, och hindrar samhället att genomföra sitt uppdrag. Jag menar då blir det ju ett demokratiproblem plötsligt, då är det inte längre en teknisk fråga eller en fråga om hot och våld, utan då satt en hel stadsdel </a:t>
            </a:r>
            <a:r>
              <a:rPr lang="sv-SE" sz="1600" dirty="0" smtClean="0">
                <a:solidFill>
                  <a:srgbClr val="FF0000"/>
                </a:solidFill>
              </a:rPr>
              <a:t>utan demokratiskt skydd</a:t>
            </a:r>
            <a:r>
              <a:rPr lang="sv-SE" sz="1600" dirty="0" smtClean="0"/>
              <a:t>. Och det tycker jag nog var det värsta. (Strateg)</a:t>
            </a:r>
            <a:endParaRPr lang="sv-SE" sz="1600" dirty="0"/>
          </a:p>
        </p:txBody>
      </p:sp>
      <p:sp>
        <p:nvSpPr>
          <p:cNvPr id="8" name="textruta 7"/>
          <p:cNvSpPr txBox="1"/>
          <p:nvPr/>
        </p:nvSpPr>
        <p:spPr>
          <a:xfrm>
            <a:off x="3899004" y="3284984"/>
            <a:ext cx="1249060" cy="246221"/>
          </a:xfrm>
          <a:prstGeom prst="rect">
            <a:avLst/>
          </a:prstGeom>
          <a:noFill/>
        </p:spPr>
        <p:txBody>
          <a:bodyPr wrap="none" rtlCol="0">
            <a:spAutoFit/>
          </a:bodyPr>
          <a:lstStyle/>
          <a:p>
            <a:r>
              <a:rPr lang="sv-SE" sz="1000" dirty="0" smtClean="0"/>
              <a:t>Källa: </a:t>
            </a:r>
            <a:r>
              <a:rPr lang="sv-SE" sz="1000" dirty="0" err="1" smtClean="0"/>
              <a:t>aftonbladet.se</a:t>
            </a:r>
            <a:endParaRPr lang="sv-SE"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bg/>
                                          </p:spTgt>
                                        </p:tgtEl>
                                        <p:attrNameLst>
                                          <p:attrName>style.visibility</p:attrName>
                                        </p:attrNameLst>
                                      </p:cBhvr>
                                      <p:to>
                                        <p:strVal val="visible"/>
                                      </p:to>
                                    </p:set>
                                    <p:animEffect transition="in" filter="fade">
                                      <p:cBhvr>
                                        <p:cTn id="7" dur="500"/>
                                        <p:tgtEl>
                                          <p:spTgt spid="2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xEl>
                                              <p:pRg st="0" end="0"/>
                                            </p:txEl>
                                          </p:spTgt>
                                        </p:tgtEl>
                                        <p:attrNameLst>
                                          <p:attrName>style.visibility</p:attrName>
                                        </p:attrNameLst>
                                      </p:cBhvr>
                                      <p:to>
                                        <p:strVal val="visible"/>
                                      </p:to>
                                    </p:set>
                                    <p:animEffect transition="in" filter="fade">
                                      <p:cBhvr>
                                        <p:cTn id="10"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accent3">
                <a:shade val="45000"/>
                <a:satMod val="135000"/>
              </a:schemeClr>
              <a:prstClr val="white"/>
            </a:duotone>
          </a:blip>
          <a:srcRect b="10630"/>
          <a:stretch>
            <a:fillRect/>
          </a:stretch>
        </p:blipFill>
        <p:spPr bwMode="auto">
          <a:xfrm>
            <a:off x="-41361" y="0"/>
            <a:ext cx="9185361" cy="6858000"/>
          </a:xfrm>
          <a:prstGeom prst="rect">
            <a:avLst/>
          </a:prstGeom>
          <a:noFill/>
        </p:spPr>
      </p:pic>
      <p:sp>
        <p:nvSpPr>
          <p:cNvPr id="13" name="textruta 12"/>
          <p:cNvSpPr txBox="1"/>
          <p:nvPr/>
        </p:nvSpPr>
        <p:spPr>
          <a:xfrm>
            <a:off x="827584" y="476672"/>
            <a:ext cx="7200800" cy="6217087"/>
          </a:xfrm>
          <a:prstGeom prst="rect">
            <a:avLst/>
          </a:prstGeom>
          <a:noFill/>
        </p:spPr>
        <p:txBody>
          <a:bodyPr wrap="square" rtlCol="0">
            <a:spAutoFit/>
          </a:bodyPr>
          <a:lstStyle/>
          <a:p>
            <a:r>
              <a:rPr lang="sv-SE" sz="2800" b="1" dirty="0" smtClean="0"/>
              <a:t>Orsaker till social oro och konflikter med myndigheter:</a:t>
            </a:r>
          </a:p>
          <a:p>
            <a:endParaRPr lang="sv-SE" b="1" dirty="0" smtClean="0"/>
          </a:p>
          <a:p>
            <a:r>
              <a:rPr lang="sv-SE" b="1" dirty="0" smtClean="0"/>
              <a:t>”Det är inte stenarna som gör ont” (MAH)</a:t>
            </a:r>
          </a:p>
          <a:p>
            <a:endParaRPr lang="sv-SE" b="1" dirty="0" smtClean="0"/>
          </a:p>
          <a:p>
            <a:endParaRPr lang="sv-SE" b="1" dirty="0" smtClean="0"/>
          </a:p>
          <a:p>
            <a:pPr marL="342900" indent="-342900">
              <a:buAutoNum type="arabicPeriod"/>
            </a:pPr>
            <a:r>
              <a:rPr lang="sv-SE" b="1" dirty="0" smtClean="0"/>
              <a:t>Demografiska faktorer – många unga män</a:t>
            </a:r>
          </a:p>
          <a:p>
            <a:pPr marL="342900" indent="-342900">
              <a:buAutoNum type="arabicPeriod"/>
            </a:pPr>
            <a:r>
              <a:rPr lang="sv-SE" b="1" dirty="0" smtClean="0"/>
              <a:t>Levnadsvillkor – ekonomiska förutsättningar, trångboddhet, arbetslöshet etc.</a:t>
            </a:r>
          </a:p>
          <a:p>
            <a:pPr marL="342900" indent="-342900">
              <a:buAutoNum type="arabicPeriod"/>
            </a:pPr>
            <a:r>
              <a:rPr lang="sv-SE" b="1" dirty="0" smtClean="0"/>
              <a:t>Heterogenitet – bidrar till svårigheten  att skapa sociala nätverk och gemensamma kommunikationsplattformer</a:t>
            </a:r>
          </a:p>
          <a:p>
            <a:pPr marL="342900" indent="-342900">
              <a:buAutoNum type="arabicPeriod"/>
            </a:pPr>
            <a:r>
              <a:rPr lang="sv-SE" b="1" dirty="0" smtClean="0"/>
              <a:t>Alienation – ingen större samhörighet med samhället och med myndigheter</a:t>
            </a:r>
          </a:p>
          <a:p>
            <a:pPr>
              <a:buFontTx/>
              <a:buChar char="-"/>
            </a:pPr>
            <a:endParaRPr lang="sv-SE" b="1" dirty="0" smtClean="0"/>
          </a:p>
          <a:p>
            <a:r>
              <a:rPr lang="sv-SE" b="1" dirty="0" smtClean="0"/>
              <a:t>Den kollektiva förmågan att lösa vissa problem och att behålla social kontroll sviktar.  Konfliktspiralen kan utlösas av en till synes mindre händelse. </a:t>
            </a:r>
          </a:p>
          <a:p>
            <a:endParaRPr lang="sv-SE" b="1" dirty="0" smtClean="0"/>
          </a:p>
          <a:p>
            <a:r>
              <a:rPr lang="sv-SE" b="1" dirty="0" smtClean="0"/>
              <a:t>Rosengårdsproblem?</a:t>
            </a:r>
          </a:p>
          <a:p>
            <a:r>
              <a:rPr lang="sv-SE" b="1" dirty="0" smtClean="0"/>
              <a:t>Problem särskilt för </a:t>
            </a:r>
            <a:r>
              <a:rPr lang="sv-SE" b="1" dirty="0" err="1" smtClean="0"/>
              <a:t>Rsyd</a:t>
            </a:r>
            <a:r>
              <a:rPr lang="sv-SE" b="1" dirty="0" smtClean="0"/>
              <a:t>?</a:t>
            </a:r>
          </a:p>
          <a:p>
            <a:r>
              <a:rPr lang="sv-SE" b="1" dirty="0" smtClean="0"/>
              <a:t>Vad kan myndigheterna göra?</a:t>
            </a:r>
            <a:endParaRPr lang="sv-SE"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fade">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animEffect transition="in" filter="fade">
                                      <p:cBhvr>
                                        <p:cTn id="17" dur="500"/>
                                        <p:tgtEl>
                                          <p:spTgt spid="1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6" end="6"/>
                                            </p:txEl>
                                          </p:spTgt>
                                        </p:tgtEl>
                                        <p:attrNameLst>
                                          <p:attrName>style.visibility</p:attrName>
                                        </p:attrNameLst>
                                      </p:cBhvr>
                                      <p:to>
                                        <p:strVal val="visible"/>
                                      </p:to>
                                    </p:set>
                                    <p:animEffect transition="in" filter="fade">
                                      <p:cBhvr>
                                        <p:cTn id="22" dur="500"/>
                                        <p:tgtEl>
                                          <p:spTgt spid="1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7" end="7"/>
                                            </p:txEl>
                                          </p:spTgt>
                                        </p:tgtEl>
                                        <p:attrNameLst>
                                          <p:attrName>style.visibility</p:attrName>
                                        </p:attrNameLst>
                                      </p:cBhvr>
                                      <p:to>
                                        <p:strVal val="visible"/>
                                      </p:to>
                                    </p:set>
                                    <p:animEffect transition="in" filter="fade">
                                      <p:cBhvr>
                                        <p:cTn id="27" dur="500"/>
                                        <p:tgtEl>
                                          <p:spTgt spid="1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xEl>
                                              <p:pRg st="8" end="8"/>
                                            </p:txEl>
                                          </p:spTgt>
                                        </p:tgtEl>
                                        <p:attrNameLst>
                                          <p:attrName>style.visibility</p:attrName>
                                        </p:attrNameLst>
                                      </p:cBhvr>
                                      <p:to>
                                        <p:strVal val="visible"/>
                                      </p:to>
                                    </p:set>
                                    <p:animEffect transition="in" filter="fade">
                                      <p:cBhvr>
                                        <p:cTn id="32" dur="500"/>
                                        <p:tgtEl>
                                          <p:spTgt spid="1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xEl>
                                              <p:pRg st="10" end="10"/>
                                            </p:txEl>
                                          </p:spTgt>
                                        </p:tgtEl>
                                        <p:attrNameLst>
                                          <p:attrName>style.visibility</p:attrName>
                                        </p:attrNameLst>
                                      </p:cBhvr>
                                      <p:to>
                                        <p:strVal val="visible"/>
                                      </p:to>
                                    </p:set>
                                    <p:animEffect transition="in" filter="fade">
                                      <p:cBhvr>
                                        <p:cTn id="37" dur="500"/>
                                        <p:tgtEl>
                                          <p:spTgt spid="1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xEl>
                                              <p:pRg st="12" end="12"/>
                                            </p:txEl>
                                          </p:spTgt>
                                        </p:tgtEl>
                                        <p:attrNameLst>
                                          <p:attrName>style.visibility</p:attrName>
                                        </p:attrNameLst>
                                      </p:cBhvr>
                                      <p:to>
                                        <p:strVal val="visible"/>
                                      </p:to>
                                    </p:set>
                                    <p:animEffect transition="in" filter="fade">
                                      <p:cBhvr>
                                        <p:cTn id="42" dur="500"/>
                                        <p:tgtEl>
                                          <p:spTgt spid="13">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xEl>
                                              <p:pRg st="13" end="13"/>
                                            </p:txEl>
                                          </p:spTgt>
                                        </p:tgtEl>
                                        <p:attrNameLst>
                                          <p:attrName>style.visibility</p:attrName>
                                        </p:attrNameLst>
                                      </p:cBhvr>
                                      <p:to>
                                        <p:strVal val="visible"/>
                                      </p:to>
                                    </p:set>
                                    <p:animEffect transition="in" filter="fade">
                                      <p:cBhvr>
                                        <p:cTn id="47" dur="500"/>
                                        <p:tgtEl>
                                          <p:spTgt spid="1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xEl>
                                              <p:pRg st="14" end="14"/>
                                            </p:txEl>
                                          </p:spTgt>
                                        </p:tgtEl>
                                        <p:attrNameLst>
                                          <p:attrName>style.visibility</p:attrName>
                                        </p:attrNameLst>
                                      </p:cBhvr>
                                      <p:to>
                                        <p:strVal val="visible"/>
                                      </p:to>
                                    </p:set>
                                    <p:animEffect transition="in" filter="fade">
                                      <p:cBhvr>
                                        <p:cTn id="52" dur="500"/>
                                        <p:tgtEl>
                                          <p:spTgt spid="1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bg2">
                <a:shade val="45000"/>
                <a:satMod val="135000"/>
              </a:schemeClr>
              <a:prstClr val="white"/>
            </a:duotone>
          </a:blip>
          <a:srcRect b="10630"/>
          <a:stretch>
            <a:fillRect/>
          </a:stretch>
        </p:blipFill>
        <p:spPr bwMode="auto">
          <a:xfrm>
            <a:off x="-41361" y="0"/>
            <a:ext cx="9185361" cy="6858000"/>
          </a:xfrm>
          <a:prstGeom prst="rect">
            <a:avLst/>
          </a:prstGeom>
          <a:noFill/>
        </p:spPr>
      </p:pic>
      <p:sp>
        <p:nvSpPr>
          <p:cNvPr id="13" name="textruta 12"/>
          <p:cNvSpPr txBox="1"/>
          <p:nvPr/>
        </p:nvSpPr>
        <p:spPr>
          <a:xfrm>
            <a:off x="4355976" y="1844824"/>
            <a:ext cx="3960440" cy="3416320"/>
          </a:xfrm>
          <a:prstGeom prst="rect">
            <a:avLst/>
          </a:prstGeom>
          <a:solidFill>
            <a:schemeClr val="bg1"/>
          </a:solidFill>
          <a:effectLst>
            <a:outerShdw blurRad="127000" dist="63500" dir="18900000" algn="bl" rotWithShape="0">
              <a:prstClr val="black">
                <a:alpha val="40000"/>
              </a:prstClr>
            </a:outerShdw>
          </a:effectLst>
        </p:spPr>
        <p:txBody>
          <a:bodyPr wrap="square" rtlCol="0">
            <a:spAutoFit/>
          </a:bodyPr>
          <a:lstStyle/>
          <a:p>
            <a:r>
              <a:rPr lang="sv-SE" dirty="0" smtClean="0"/>
              <a:t>” Vi behöver fler kvinnor, fler med </a:t>
            </a:r>
            <a:r>
              <a:rPr lang="sv-SE" dirty="0" smtClean="0">
                <a:solidFill>
                  <a:srgbClr val="C00000"/>
                </a:solidFill>
              </a:rPr>
              <a:t>mångkulturell kompetens </a:t>
            </a:r>
            <a:r>
              <a:rPr lang="sv-SE" dirty="0" smtClean="0"/>
              <a:t>och fler som pratar olika språk. Det är i det </a:t>
            </a:r>
            <a:r>
              <a:rPr lang="sv-SE" dirty="0" smtClean="0">
                <a:solidFill>
                  <a:srgbClr val="C00000"/>
                </a:solidFill>
              </a:rPr>
              <a:t>personliga mötet</a:t>
            </a:r>
            <a:r>
              <a:rPr lang="sv-SE" dirty="0" smtClean="0"/>
              <a:t> med våra medborgare vi kan minska dödsbränderna, informera hur den enskilde kan förebygga och agera vid olyckor samt </a:t>
            </a:r>
            <a:r>
              <a:rPr lang="sv-SE" dirty="0" smtClean="0">
                <a:solidFill>
                  <a:srgbClr val="C00000"/>
                </a:solidFill>
              </a:rPr>
              <a:t>skapa en relation som minskar risken för hot och våld</a:t>
            </a:r>
            <a:r>
              <a:rPr lang="sv-SE" dirty="0" smtClean="0"/>
              <a:t> vid framtida insatser.</a:t>
            </a:r>
          </a:p>
          <a:p>
            <a:endParaRPr lang="sv-SE" dirty="0" smtClean="0"/>
          </a:p>
          <a:p>
            <a:r>
              <a:rPr lang="sv-SE" dirty="0" smtClean="0"/>
              <a:t>Förbundsdirektör Per Widlunds 			blogg 091014</a:t>
            </a:r>
            <a:endParaRPr lang="sv-SE" dirty="0"/>
          </a:p>
        </p:txBody>
      </p:sp>
      <p:pic>
        <p:nvPicPr>
          <p:cNvPr id="22530" name="Picture 2" descr="pwh3_liten"/>
          <p:cNvPicPr>
            <a:picLocks noChangeAspect="1" noChangeArrowheads="1"/>
          </p:cNvPicPr>
          <p:nvPr/>
        </p:nvPicPr>
        <p:blipFill>
          <a:blip r:embed="rId3" cstate="print"/>
          <a:srcRect/>
          <a:stretch>
            <a:fillRect/>
          </a:stretch>
        </p:blipFill>
        <p:spPr bwMode="auto">
          <a:xfrm>
            <a:off x="467544" y="1628800"/>
            <a:ext cx="3461713" cy="3825195"/>
          </a:xfrm>
          <a:prstGeom prst="rect">
            <a:avLst/>
          </a:prstGeom>
          <a:noFill/>
          <a:effectLst>
            <a:outerShdw blurRad="127000" dist="50800" dir="18900000" algn="bl"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500"/>
                                        <p:tgtEl>
                                          <p:spTgt spid="1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fade">
                                      <p:cBhvr>
                                        <p:cTn id="15"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1026" name="Picture 2" descr="http://beuler.files.wordpress.com/2009/10/33_15_15-fire-flame-texture_web.jpg"/>
          <p:cNvPicPr>
            <a:picLocks noChangeAspect="1" noChangeArrowheads="1"/>
          </p:cNvPicPr>
          <p:nvPr/>
        </p:nvPicPr>
        <p:blipFill>
          <a:blip r:embed="rId2" cstate="print">
            <a:duotone>
              <a:schemeClr val="accent5">
                <a:shade val="45000"/>
                <a:satMod val="135000"/>
              </a:schemeClr>
              <a:prstClr val="white"/>
            </a:duotone>
          </a:blip>
          <a:srcRect b="10630"/>
          <a:stretch>
            <a:fillRect/>
          </a:stretch>
        </p:blipFill>
        <p:spPr bwMode="auto">
          <a:xfrm>
            <a:off x="0" y="0"/>
            <a:ext cx="9185361" cy="6858000"/>
          </a:xfrm>
          <a:prstGeom prst="rect">
            <a:avLst/>
          </a:prstGeom>
          <a:noFill/>
        </p:spPr>
      </p:pic>
      <p:sp>
        <p:nvSpPr>
          <p:cNvPr id="6" name="textruta 5"/>
          <p:cNvSpPr txBox="1"/>
          <p:nvPr/>
        </p:nvSpPr>
        <p:spPr>
          <a:xfrm>
            <a:off x="1475656" y="1441807"/>
            <a:ext cx="6480720" cy="4339650"/>
          </a:xfrm>
          <a:prstGeom prst="rect">
            <a:avLst/>
          </a:prstGeom>
          <a:solidFill>
            <a:schemeClr val="bg1"/>
          </a:solidFill>
          <a:effectLst>
            <a:outerShdw blurRad="127000" dist="63500" dir="18900000" algn="bl" rotWithShape="0">
              <a:prstClr val="black">
                <a:alpha val="40000"/>
              </a:prstClr>
            </a:outerShdw>
          </a:effectLst>
        </p:spPr>
        <p:txBody>
          <a:bodyPr wrap="square" rtlCol="0">
            <a:spAutoFit/>
          </a:bodyPr>
          <a:lstStyle/>
          <a:p>
            <a:r>
              <a:rPr lang="sv-SE" sz="2800" dirty="0" smtClean="0"/>
              <a:t>Räddningstjänstens utveckling de senaste åren:</a:t>
            </a:r>
          </a:p>
          <a:p>
            <a:endParaRPr lang="sv-SE" sz="2000" dirty="0" smtClean="0"/>
          </a:p>
          <a:p>
            <a:pPr>
              <a:buFontTx/>
              <a:buChar char="-"/>
            </a:pPr>
            <a:r>
              <a:rPr lang="sv-SE" sz="2000" dirty="0" smtClean="0"/>
              <a:t> En omdefiniering av brandmannarollen</a:t>
            </a:r>
          </a:p>
          <a:p>
            <a:pPr>
              <a:buFontTx/>
              <a:buChar char="-"/>
            </a:pPr>
            <a:r>
              <a:rPr lang="sv-SE" sz="2000" dirty="0" smtClean="0"/>
              <a:t> Från teknisk kompetens och styrka till kommunikativ kompetens, ”rätt” attityd och kunskap om andra kulturer</a:t>
            </a:r>
          </a:p>
          <a:p>
            <a:pPr>
              <a:buFontTx/>
              <a:buChar char="-"/>
            </a:pPr>
            <a:r>
              <a:rPr lang="sv-SE" sz="2000" dirty="0" smtClean="0"/>
              <a:t> Från reaktivitet till </a:t>
            </a:r>
            <a:r>
              <a:rPr lang="sv-SE" sz="2000" dirty="0" err="1" smtClean="0"/>
              <a:t>proaktivitet</a:t>
            </a:r>
            <a:r>
              <a:rPr lang="sv-SE" sz="2000" dirty="0" smtClean="0"/>
              <a:t> </a:t>
            </a:r>
          </a:p>
          <a:p>
            <a:pPr>
              <a:buFontTx/>
              <a:buChar char="-"/>
            </a:pPr>
            <a:r>
              <a:rPr lang="sv-SE" sz="2000" dirty="0" smtClean="0"/>
              <a:t> Från information till dialog</a:t>
            </a:r>
          </a:p>
          <a:p>
            <a:pPr>
              <a:buFontTx/>
              <a:buChar char="-"/>
            </a:pPr>
            <a:r>
              <a:rPr lang="sv-SE" sz="2000" dirty="0" smtClean="0"/>
              <a:t> Från homogenitet till ”att spegla samhället”</a:t>
            </a:r>
          </a:p>
          <a:p>
            <a:pPr>
              <a:buFontTx/>
              <a:buChar char="-"/>
            </a:pPr>
            <a:r>
              <a:rPr lang="sv-SE" sz="2000" dirty="0" smtClean="0"/>
              <a:t> Från att skydda insatser till att vara en dialoginriktad aktör på den sociala arenan</a:t>
            </a:r>
          </a:p>
          <a:p>
            <a:pPr>
              <a:buFontTx/>
              <a:buChar char="-"/>
            </a:pPr>
            <a:endParaRPr lang="sv-SE" sz="2000" dirty="0" smtClean="0"/>
          </a:p>
          <a:p>
            <a:pPr>
              <a:buFontTx/>
              <a:buChar char="-"/>
            </a:pPr>
            <a:r>
              <a:rPr lang="sv-SE" sz="2000" dirty="0" smtClean="0"/>
              <a:t> En ny lagstiftning 2003 om förebyggande arbete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animEffect transition="in" filter="fade">
                                      <p:cBhvr>
                                        <p:cTn id="4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TotalTime>
  <Words>3266</Words>
  <Application>Microsoft Office PowerPoint</Application>
  <PresentationFormat>Bildspel på skärmen (4:3)</PresentationFormat>
  <Paragraphs>191</Paragraphs>
  <Slides>30</Slides>
  <Notes>0</Notes>
  <HiddenSlides>0</HiddenSlides>
  <MMClips>0</MMClips>
  <ScaleCrop>false</ScaleCrop>
  <HeadingPairs>
    <vt:vector size="4" baseType="variant">
      <vt:variant>
        <vt:lpstr>Tema</vt:lpstr>
      </vt:variant>
      <vt:variant>
        <vt:i4>1</vt:i4>
      </vt:variant>
      <vt:variant>
        <vt:lpstr>Bildrubriker</vt:lpstr>
      </vt:variant>
      <vt:variant>
        <vt:i4>30</vt:i4>
      </vt:variant>
    </vt:vector>
  </HeadingPairs>
  <TitlesOfParts>
    <vt:vector size="31" baseType="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Lunds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coll-sma</dc:creator>
  <cp:lastModifiedBy>assets</cp:lastModifiedBy>
  <cp:revision>138</cp:revision>
  <dcterms:created xsi:type="dcterms:W3CDTF">2011-09-05T13:43:40Z</dcterms:created>
  <dcterms:modified xsi:type="dcterms:W3CDTF">2011-10-12T07:08:57Z</dcterms:modified>
</cp:coreProperties>
</file>