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4" r:id="rId9"/>
    <p:sldId id="265" r:id="rId10"/>
    <p:sldId id="270" r:id="rId11"/>
    <p:sldId id="296" r:id="rId12"/>
    <p:sldId id="297" r:id="rId13"/>
    <p:sldId id="273" r:id="rId14"/>
    <p:sldId id="275" r:id="rId15"/>
    <p:sldId id="276" r:id="rId16"/>
    <p:sldId id="277" r:id="rId17"/>
    <p:sldId id="298" r:id="rId18"/>
    <p:sldId id="288" r:id="rId19"/>
    <p:sldId id="281" r:id="rId20"/>
    <p:sldId id="282" r:id="rId21"/>
    <p:sldId id="283" r:id="rId22"/>
    <p:sldId id="284" r:id="rId23"/>
    <p:sldId id="289" r:id="rId24"/>
    <p:sldId id="290" r:id="rId25"/>
    <p:sldId id="291" r:id="rId26"/>
    <p:sldId id="293" r:id="rId27"/>
    <p:sldId id="295" r:id="rId2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9F20-5F49-49F0-8BA2-10D0E01F982B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805E-431C-4FF3-BADA-E9F7A49C51BD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81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071A8-4F03-4BA5-A5BC-8716A59E6435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927C-6782-4393-A75F-CB35067F7C35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77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8F05-6C93-4F23-894C-72842C3FAE8D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8F05-6C93-4F23-894C-72842C3FAE8D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270B5-F4CC-4AF8-9446-CFFCD5837A3F}" type="slidenum">
              <a:rPr lang="da-DK" smtClean="0"/>
              <a:pPr/>
              <a:t>19</a:t>
            </a:fld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6D211-C485-48A3-93D1-AADA7C48AA9F}" type="slidenum">
              <a:rPr lang="da-DK" smtClean="0"/>
              <a:pPr/>
              <a:t>20</a:t>
            </a:fld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800C8-4995-4993-8AA9-EA1614FC922D}" type="slidenum">
              <a:rPr lang="da-DK" smtClean="0"/>
              <a:pPr/>
              <a:t>21</a:t>
            </a:fld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9295-0217-4B63-97C5-8D1E0D11CD17}" type="slidenum">
              <a:rPr lang="da-DK" smtClean="0"/>
              <a:pPr/>
              <a:t>22</a:t>
            </a:fld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85E9B-AC06-4BA5-BAC7-FBF4E1F16654}" type="slidenum">
              <a:rPr lang="da-DK" smtClean="0"/>
              <a:pPr/>
              <a:t>26</a:t>
            </a:fld>
            <a:endParaRPr lang="da-DK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5CA98-5FBE-4A11-941E-B3601858316B}" type="slidenum">
              <a:rPr lang="da-DK" smtClean="0"/>
              <a:pPr/>
              <a:t>27</a:t>
            </a:fld>
            <a:endParaRPr lang="da-DK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8F05-6C93-4F23-894C-72842C3FAE8D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48F05-6C93-4F23-894C-72842C3FAE8D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927C-6782-4393-A75F-CB35067F7C35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34E2ABD-A1E8-4537-8AD1-541E7573CDEA}" type="datetimeFigureOut">
              <a:rPr lang="da-DK" smtClean="0"/>
              <a:pPr/>
              <a:t>12-10-2011</a:t>
            </a:fld>
            <a:endParaRPr lang="da-DK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F9D5200-5E83-4059-A87E-B092F79AF29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8313" y="6308725"/>
            <a:ext cx="8207375" cy="73025"/>
          </a:xfrm>
          <a:prstGeom prst="rect">
            <a:avLst/>
          </a:prstGeom>
          <a:solidFill>
            <a:srgbClr val="3EE9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8313" y="1341438"/>
            <a:ext cx="8207375" cy="71437"/>
          </a:xfrm>
          <a:prstGeom prst="rect">
            <a:avLst/>
          </a:prstGeom>
          <a:solidFill>
            <a:srgbClr val="3EE90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Et postkulturelt perspektiv</a:t>
            </a:r>
            <a:br>
              <a:rPr lang="da-DK" dirty="0" smtClean="0"/>
            </a:br>
            <a:r>
              <a:rPr lang="da-DK" dirty="0" smtClean="0"/>
              <a:t>på interkulturel kommunikation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Lund</a:t>
            </a:r>
          </a:p>
          <a:p>
            <a:r>
              <a:rPr lang="da-DK" dirty="0" smtClean="0"/>
              <a:t>16. September</a:t>
            </a:r>
          </a:p>
          <a:p>
            <a:r>
              <a:rPr lang="da-DK" dirty="0" smtClean="0"/>
              <a:t>Iben Jensen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’Kultur’ fra et postkulturelt perspektiv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Hvis den sociale orden skabes af praksis må kultur kunne beskrives som en række af praksisser (Doings and sayings).  </a:t>
            </a:r>
          </a:p>
          <a:p>
            <a:endParaRPr lang="da-DK" dirty="0"/>
          </a:p>
          <a:p>
            <a:r>
              <a:rPr lang="da-DK" dirty="0" smtClean="0"/>
              <a:t>Svarer til når man taler om ’culture as doings’ (Hörning &amp; Reuter 2009)</a:t>
            </a:r>
          </a:p>
          <a:p>
            <a:endParaRPr lang="da-DK" dirty="0"/>
          </a:p>
          <a:p>
            <a:r>
              <a:rPr lang="da-DK" dirty="0" smtClean="0"/>
              <a:t>Samtidig gennemskæres disse praksisser af forskellige magtakser.</a:t>
            </a:r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Interkulturel kommunikation fra et postkulturelt perspektiv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Fra et postkulturelt perspektiv vil interkulturel kommunikation blot være en praksis blandt flere – hvilket dels vil sige, at den kan analyseres som andre praksisser og dels at den vil være gennemskåret af forskellige magtakser.</a:t>
            </a:r>
          </a:p>
          <a:p>
            <a:endParaRPr lang="da-DK" dirty="0" smtClean="0"/>
          </a:p>
          <a:p>
            <a:r>
              <a:rPr lang="da-DK" dirty="0" smtClean="0"/>
              <a:t>Heraf følger også at kommunikationspraksissen per definiton ikke kun kan være gennemskåret af nationale forskelle.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Sociale kategorier er noget man gør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Butlers argument: Vi har ikke et køn – vi gør vores køn.</a:t>
            </a:r>
          </a:p>
          <a:p>
            <a:endParaRPr lang="da-DK" dirty="0"/>
          </a:p>
          <a:p>
            <a:r>
              <a:rPr lang="da-DK" dirty="0" smtClean="0"/>
              <a:t>Garfinkels figur Agnes: Havde allersværest ved at gøre kvinde på en passende måde</a:t>
            </a:r>
          </a:p>
          <a:p>
            <a:endParaRPr lang="da-DK" dirty="0"/>
          </a:p>
          <a:p>
            <a:r>
              <a:rPr lang="da-DK" dirty="0" smtClean="0"/>
              <a:t>En aktør vil fra et postkulturelt perspektiv altid gøre flere sociale kategorier på en gang – aldrig bare ’gøre amerikaner’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Praksis – Doings &amp; Sayings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Forståelser – viden, forforståelser om, hvordan en konkret praksis skal udføres: FX: Hvad det vil sige at studere på et universitet</a:t>
            </a:r>
          </a:p>
          <a:p>
            <a:endParaRPr lang="da-DK" dirty="0"/>
          </a:p>
          <a:p>
            <a:r>
              <a:rPr lang="da-DK" dirty="0" smtClean="0"/>
              <a:t>Regler (skrevne og uskrevne): Studieordninger og tolkninger heraf</a:t>
            </a:r>
          </a:p>
          <a:p>
            <a:endParaRPr lang="da-DK" dirty="0"/>
          </a:p>
          <a:p>
            <a:r>
              <a:rPr lang="da-DK" dirty="0" smtClean="0"/>
              <a:t>Teleoaffektiv struktur – normative følelser knyttet til praksis: Hvordan performer man sine følelser passende ? Hvordan gør man god studerende?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Kroppen er altid med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Man kan ikke foretage ret mange praksisser uden sin krop – derfor har kroppen en særlig status i praksisteori og i et postkulturelt perspektiv.</a:t>
            </a:r>
          </a:p>
          <a:p>
            <a:endParaRPr lang="da-DK" dirty="0"/>
          </a:p>
          <a:p>
            <a:r>
              <a:rPr lang="da-DK" dirty="0" smtClean="0"/>
              <a:t>Hall arbejde med krop – Allwood nævner krop og kropssprog – men ellers er det forsømt i det kritiske paradigme</a:t>
            </a:r>
            <a:endParaRPr lang="da-DK" dirty="0"/>
          </a:p>
        </p:txBody>
      </p:sp>
      <p:pic>
        <p:nvPicPr>
          <p:cNvPr id="7" name="Content Placeholder 6" descr="japansk forhandling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104455" cy="4752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Refleksive aktører </a:t>
            </a:r>
            <a:br>
              <a:rPr lang="da-DK" dirty="0" smtClean="0"/>
            </a:br>
            <a:r>
              <a:rPr lang="da-DK" dirty="0" smtClean="0"/>
              <a:t>i krydsende praksisser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Content Placeholder 6" descr="krydsende praksiss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4392488" cy="4896544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/>
          <a:p>
            <a:r>
              <a:rPr lang="da-DK" dirty="0" smtClean="0"/>
              <a:t>Aktøren indgår i krydsende praksisser</a:t>
            </a:r>
          </a:p>
          <a:p>
            <a:endParaRPr lang="da-DK" dirty="0"/>
          </a:p>
          <a:p>
            <a:r>
              <a:rPr lang="da-DK" dirty="0" smtClean="0"/>
              <a:t>Det er ikke aktøren, men praksissen, der er i fokus</a:t>
            </a:r>
          </a:p>
          <a:p>
            <a:endParaRPr lang="da-DK" dirty="0"/>
          </a:p>
          <a:p>
            <a:r>
              <a:rPr lang="da-DK" dirty="0" smtClean="0"/>
              <a:t>Fx ikke den enkelte ansøger eller det enkelte ansættelsesudvalg -  men den praksis de udfører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Ting, Teknologi &amp; </a:t>
            </a:r>
            <a:br>
              <a:rPr lang="da-DK" dirty="0" smtClean="0"/>
            </a:br>
            <a:r>
              <a:rPr lang="da-DK" dirty="0" smtClean="0"/>
              <a:t>historisk strukturel kontekst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>
            <a:normAutofit lnSpcReduction="10000"/>
          </a:bodyPr>
          <a:lstStyle/>
          <a:p>
            <a:endParaRPr lang="da-DK" dirty="0" smtClean="0"/>
          </a:p>
          <a:p>
            <a:r>
              <a:rPr lang="da-DK" dirty="0" smtClean="0"/>
              <a:t>Man når ikke langt i kirurgi uden ting – og kniven føres ikke i et magtfrit rum  - men er formet af tidligere praksis og strukturelle forhold (magtakserne)</a:t>
            </a:r>
          </a:p>
          <a:p>
            <a:endParaRPr lang="da-DK" dirty="0"/>
          </a:p>
          <a:p>
            <a:r>
              <a:rPr lang="da-DK" dirty="0" smtClean="0"/>
              <a:t>Udvikling af praksis er lokale – historisk betingede og forhandlede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Content Placeholder 6" descr="8. marts i ki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41775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Analyse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Udvælg praksisser ud fra vidensinteresser</a:t>
            </a:r>
          </a:p>
          <a:p>
            <a:endParaRPr lang="da-DK" dirty="0"/>
          </a:p>
          <a:p>
            <a:r>
              <a:rPr lang="da-DK" dirty="0" smtClean="0"/>
              <a:t>Beskriv og afgræns praksis: Doings &amp; Sayings</a:t>
            </a:r>
          </a:p>
          <a:p>
            <a:endParaRPr lang="da-DK" dirty="0"/>
          </a:p>
          <a:p>
            <a:r>
              <a:rPr lang="da-DK" dirty="0" smtClean="0"/>
              <a:t>Beskriv </a:t>
            </a:r>
            <a:r>
              <a:rPr lang="da-DK" i="1" dirty="0" smtClean="0"/>
              <a:t>forståelser</a:t>
            </a:r>
            <a:r>
              <a:rPr lang="da-DK" dirty="0" smtClean="0"/>
              <a:t>, skrevne og uskrevne regler, normer for </a:t>
            </a:r>
            <a:r>
              <a:rPr lang="da-DK" i="1" dirty="0" smtClean="0"/>
              <a:t>følelser </a:t>
            </a:r>
            <a:r>
              <a:rPr lang="da-DK" dirty="0" smtClean="0"/>
              <a:t>i relation til praksis</a:t>
            </a:r>
          </a:p>
          <a:p>
            <a:endParaRPr lang="da-DK" dirty="0"/>
          </a:p>
          <a:p>
            <a:r>
              <a:rPr lang="da-DK" dirty="0" smtClean="0"/>
              <a:t>Afdæk magtakser der gennemskærer praksis og tag stilling til lokale kategorier 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Internationale studerende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da-DK" dirty="0" smtClean="0"/>
              <a:t>Mål: Hvorfor er vietnamesisk/dansk internationalisering succesfuld?</a:t>
            </a:r>
          </a:p>
          <a:p>
            <a:r>
              <a:rPr lang="da-DK" dirty="0" smtClean="0"/>
              <a:t>1. Interview med vietnamesiske studerende i DK og Vietnam</a:t>
            </a:r>
          </a:p>
          <a:p>
            <a:r>
              <a:rPr lang="da-DK" dirty="0" smtClean="0"/>
              <a:t>2. Interview/observation vejledere begge steder</a:t>
            </a:r>
          </a:p>
          <a:p>
            <a:r>
              <a:rPr lang="da-DK" dirty="0" smtClean="0"/>
              <a:t>3. Observation af fysiske rammer, laboratorier etc.</a:t>
            </a:r>
          </a:p>
          <a:p>
            <a:r>
              <a:rPr lang="da-DK" dirty="0" smtClean="0"/>
              <a:t>4. Kropssprog, sociale relationer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Undervisning som en praksis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Forståelser: Hvilke forståelser havde studerende og undervisere af undervisning? </a:t>
            </a:r>
          </a:p>
          <a:p>
            <a:endParaRPr lang="da-DK" dirty="0" smtClean="0"/>
          </a:p>
          <a:p>
            <a:r>
              <a:rPr lang="da-DK" dirty="0" smtClean="0"/>
              <a:t>Regler (skrevne og uskrevne) – Hvornår gør lærerne ’gode lærere’ og hvornår ’gode studerende’ </a:t>
            </a:r>
          </a:p>
          <a:p>
            <a:endParaRPr lang="da-DK" dirty="0"/>
          </a:p>
          <a:p>
            <a:r>
              <a:rPr lang="da-DK" dirty="0" smtClean="0"/>
              <a:t>Normative følelser i forhold til undervisning: Hvordan var det passende at vise følelser? </a:t>
            </a:r>
          </a:p>
          <a:p>
            <a:endParaRPr lang="da-DK" dirty="0" smtClean="0"/>
          </a:p>
          <a:p>
            <a:pPr>
              <a:buFontTx/>
              <a:buNone/>
            </a:pPr>
            <a:endParaRPr lang="da-DK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Om hvorfor jeg begyndte at arbejde med et postkulturelt perspektiv</a:t>
            </a:r>
          </a:p>
          <a:p>
            <a:endParaRPr lang="da-DK" dirty="0"/>
          </a:p>
          <a:p>
            <a:r>
              <a:rPr lang="da-DK" dirty="0" smtClean="0"/>
              <a:t>4 hovedantagelser og et eksempel</a:t>
            </a:r>
          </a:p>
          <a:p>
            <a:endParaRPr lang="da-DK" dirty="0"/>
          </a:p>
          <a:p>
            <a:r>
              <a:rPr lang="da-DK" dirty="0" smtClean="0"/>
              <a:t>Styrker/svagheder ved perspektivet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Krop og materialitet?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Hvordan spiller vejledere/studerendes kropssprog? </a:t>
            </a:r>
          </a:p>
          <a:p>
            <a:endParaRPr lang="da-DK" dirty="0" smtClean="0"/>
          </a:p>
          <a:p>
            <a:r>
              <a:rPr lang="da-DK" dirty="0" smtClean="0"/>
              <a:t>Hvordan et ting, teknologi og materialitet del af denne praksis (kemikalier skulle fx betales af de studerende selv i Vietnam). Teknologien på RUC var en vigtig del af læringsprocessen</a:t>
            </a:r>
          </a:p>
          <a:p>
            <a:pPr>
              <a:buFontTx/>
              <a:buNone/>
            </a:pPr>
            <a:endParaRPr lang="da-DK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Magtakser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Universitetes (kulturelle kapital) blev forhandlet i en venlig værtsrelation</a:t>
            </a:r>
          </a:p>
          <a:p>
            <a:endParaRPr lang="da-DK" dirty="0" smtClean="0"/>
          </a:p>
          <a:p>
            <a:r>
              <a:rPr lang="da-DK" dirty="0" smtClean="0"/>
              <a:t>Køn er en vigtig magt akse, nogle vejledere mener, at vægten på engelskkundskaber favoriserer kvinderne. </a:t>
            </a:r>
          </a:p>
          <a:p>
            <a:endParaRPr lang="da-DK" dirty="0" smtClean="0"/>
          </a:p>
          <a:p>
            <a:r>
              <a:rPr lang="da-DK" dirty="0" smtClean="0"/>
              <a:t>Udvælgelse af de studerende i Vietnam kan være relateret til flg. </a:t>
            </a:r>
            <a:r>
              <a:rPr lang="da-DK" dirty="0"/>
              <a:t>a</a:t>
            </a:r>
            <a:r>
              <a:rPr lang="da-DK" dirty="0" smtClean="0"/>
              <a:t>kser: familie, parti eller region</a:t>
            </a:r>
          </a:p>
          <a:p>
            <a:endParaRPr lang="da-DK" dirty="0" smtClean="0"/>
          </a:p>
          <a:p>
            <a:r>
              <a:rPr lang="da-DK" dirty="0" smtClean="0"/>
              <a:t>Historisk: Danmark donor i projektet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Succesen skyldes ikke undervisning, men udvikling af ny praksis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1) Vejlederne er værter og venner (spiser fx frokost med de studerende)</a:t>
            </a:r>
          </a:p>
          <a:p>
            <a:endParaRPr lang="da-DK" dirty="0" smtClean="0"/>
          </a:p>
          <a:p>
            <a:r>
              <a:rPr lang="da-DK" dirty="0" smtClean="0"/>
              <a:t>2) De studerende har tid og ubegrænsede muligheder for afprøvning. Ser sig selv som forskere</a:t>
            </a:r>
          </a:p>
          <a:p>
            <a:endParaRPr lang="da-DK" dirty="0" smtClean="0"/>
          </a:p>
          <a:p>
            <a:r>
              <a:rPr lang="da-DK" dirty="0" smtClean="0"/>
              <a:t>3) De studerende får ekspertviden om apparatur, som stiller dem bedre hjemme</a:t>
            </a:r>
          </a:p>
          <a:p>
            <a:endParaRPr lang="da-DK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Kritik?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Gammel vin på nye flasker?</a:t>
            </a:r>
          </a:p>
          <a:p>
            <a:pPr lvl="1"/>
            <a:r>
              <a:rPr lang="da-DK" dirty="0" smtClean="0"/>
              <a:t>Ja, det er på mange måder ikke nye erkendelser, det er mere et perspektiv, en ramme for, hvordan man kan begrebe kompleksitet</a:t>
            </a:r>
          </a:p>
          <a:p>
            <a:pPr lvl="1">
              <a:buNone/>
            </a:pPr>
            <a:endParaRPr lang="da-DK" dirty="0"/>
          </a:p>
          <a:p>
            <a:r>
              <a:rPr lang="da-DK" dirty="0" smtClean="0"/>
              <a:t>Hvordan afgører man, hvilke praksisser man skal fokusere på?</a:t>
            </a:r>
          </a:p>
          <a:p>
            <a:pPr lvl="1"/>
            <a:r>
              <a:rPr lang="da-DK" dirty="0" smtClean="0"/>
              <a:t>Vidensinteresse i forhold til problemstilling – og man må flytte fokus, hvis andre praksisser er mere relevante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 fordele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1. Majoriteten inkluderes – man undgår at vedligeholde kultur som en relevant forskel</a:t>
            </a:r>
          </a:p>
          <a:p>
            <a:endParaRPr lang="da-DK" dirty="0" smtClean="0"/>
          </a:p>
          <a:p>
            <a:r>
              <a:rPr lang="da-DK" dirty="0" smtClean="0"/>
              <a:t>2. Bryder med kultur som sammenhængende betydningssystemer</a:t>
            </a:r>
          </a:p>
          <a:p>
            <a:endParaRPr lang="da-DK" dirty="0"/>
          </a:p>
          <a:p>
            <a:r>
              <a:rPr lang="da-DK" dirty="0" smtClean="0"/>
              <a:t>Fokus på sociale mikroprocesser – ’værdier’ er ikke abstrakte, men konkrete praksisser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4. Krop og kropssprog fra et kritisk perspektiv</a:t>
            </a:r>
          </a:p>
          <a:p>
            <a:endParaRPr lang="da-DK" dirty="0"/>
          </a:p>
          <a:p>
            <a:r>
              <a:rPr lang="da-DK" dirty="0" smtClean="0"/>
              <a:t>5. Et postkulturelt perspektiv kan anvendes som et analytisk redskab. Sidder man til et møde, kan man spørge; hvilke forståelser er her af mødet? Hvilke skrevne og uskrevne regler? Hvilke følelsesmæssige normer følger man? Og hvilke magtakser gennemskærer mødet – hvordan er det relateret til køn, etnicitet ... eller position blandt deltagerne?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References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 dirty="0" smtClean="0"/>
              <a:t>Crenshaw, </a:t>
            </a:r>
            <a:r>
              <a:rPr lang="en-US" sz="2000" dirty="0" err="1" smtClean="0"/>
              <a:t>Kimberlee</a:t>
            </a:r>
            <a:r>
              <a:rPr lang="en-US" sz="2000" dirty="0" smtClean="0"/>
              <a:t>. 1994. “Mapping the Margins: </a:t>
            </a:r>
            <a:r>
              <a:rPr lang="en-US" sz="2000" dirty="0" err="1" smtClean="0"/>
              <a:t>Intersectionality</a:t>
            </a:r>
            <a:r>
              <a:rPr lang="en-US" sz="2000" dirty="0" smtClean="0"/>
              <a:t>, Identity Politics and Violence against Women of </a:t>
            </a:r>
            <a:r>
              <a:rPr lang="en-US" sz="2000" dirty="0" err="1" smtClean="0"/>
              <a:t>Colour</a:t>
            </a:r>
            <a:r>
              <a:rPr lang="en-US" sz="2000" dirty="0" smtClean="0"/>
              <a:t>.” I </a:t>
            </a:r>
            <a:r>
              <a:rPr lang="en-US" sz="2000" i="1" dirty="0" smtClean="0"/>
              <a:t>The public nature of Private Violence,</a:t>
            </a:r>
            <a:r>
              <a:rPr lang="en-US" sz="2000" dirty="0" smtClean="0"/>
              <a:t> red. </a:t>
            </a:r>
            <a:r>
              <a:rPr lang="en-US" sz="2000" dirty="0" err="1" smtClean="0"/>
              <a:t>Finneman</a:t>
            </a:r>
            <a:r>
              <a:rPr lang="en-US" sz="2000" dirty="0" smtClean="0"/>
              <a:t> and </a:t>
            </a:r>
            <a:r>
              <a:rPr lang="en-US" sz="2000" dirty="0" err="1" smtClean="0"/>
              <a:t>Mykitiuk</a:t>
            </a:r>
            <a:r>
              <a:rPr lang="en-US" sz="2000" dirty="0" smtClean="0"/>
              <a:t>. New York: </a:t>
            </a:r>
            <a:r>
              <a:rPr lang="en-US" sz="2000" dirty="0" err="1" smtClean="0"/>
              <a:t>Routledge</a:t>
            </a:r>
            <a:r>
              <a:rPr lang="en-US" sz="2000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da-DK" sz="2000" dirty="0"/>
              <a:t>Hörning, Karl og Julia Reuter. </a:t>
            </a:r>
            <a:r>
              <a:rPr lang="en-US" sz="2000" dirty="0"/>
              <a:t>2009. “Doing Culture: </a:t>
            </a:r>
            <a:r>
              <a:rPr lang="en-US" sz="2000" dirty="0" err="1"/>
              <a:t>Kultur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Praxis.” </a:t>
            </a:r>
            <a:r>
              <a:rPr lang="en-US" sz="2000" i="1" dirty="0"/>
              <a:t>FQS: Forum:</a:t>
            </a:r>
            <a:r>
              <a:rPr lang="en-US" sz="2000" dirty="0"/>
              <a:t> </a:t>
            </a:r>
            <a:r>
              <a:rPr lang="en-US" sz="2000" i="1" dirty="0"/>
              <a:t>qualitative Research</a:t>
            </a:r>
            <a:r>
              <a:rPr lang="en-US" sz="2000" dirty="0"/>
              <a:t> 10 (1).</a:t>
            </a:r>
            <a:endParaRPr lang="da-DK" sz="2000" dirty="0"/>
          </a:p>
          <a:p>
            <a:pPr>
              <a:spcBef>
                <a:spcPts val="300"/>
              </a:spcBef>
            </a:pPr>
            <a:r>
              <a:rPr lang="en-US" sz="2000" dirty="0" smtClean="0"/>
              <a:t>Jensen, </a:t>
            </a:r>
            <a:r>
              <a:rPr lang="en-US" sz="2000" dirty="0" err="1" smtClean="0"/>
              <a:t>Iben</a:t>
            </a:r>
            <a:r>
              <a:rPr lang="en-US" sz="2000" dirty="0" smtClean="0"/>
              <a:t>. 2006. “The </a:t>
            </a:r>
            <a:r>
              <a:rPr lang="en-US" sz="2000" dirty="0" err="1" smtClean="0"/>
              <a:t>Aspe</a:t>
            </a:r>
            <a:r>
              <a:rPr lang="en-GB" sz="2000" dirty="0" smtClean="0"/>
              <a:t>ct of Power in Intercultural Communication Practice.” </a:t>
            </a:r>
            <a:r>
              <a:rPr lang="en-US" sz="2000" dirty="0" smtClean="0"/>
              <a:t>I </a:t>
            </a:r>
            <a:r>
              <a:rPr lang="en-US" sz="2000" i="1" dirty="0" smtClean="0"/>
              <a:t>Bridges of Understanding</a:t>
            </a:r>
            <a:r>
              <a:rPr lang="en-US" sz="2000" dirty="0" smtClean="0"/>
              <a:t>, red. </a:t>
            </a:r>
            <a:r>
              <a:rPr lang="en-US" sz="2000" dirty="0" err="1" smtClean="0"/>
              <a:t>Øyvind</a:t>
            </a:r>
            <a:r>
              <a:rPr lang="en-US" sz="2000" dirty="0" smtClean="0"/>
              <a:t> Dahl, </a:t>
            </a:r>
            <a:r>
              <a:rPr lang="en-US" sz="2000" dirty="0" err="1" smtClean="0"/>
              <a:t>Iben</a:t>
            </a:r>
            <a:r>
              <a:rPr lang="en-US" sz="2000" dirty="0" smtClean="0"/>
              <a:t> Jensen and Peter </a:t>
            </a:r>
            <a:r>
              <a:rPr lang="en-US" sz="2000" dirty="0" err="1" smtClean="0"/>
              <a:t>Nynäs</a:t>
            </a:r>
            <a:r>
              <a:rPr lang="en-US" sz="2000" dirty="0" smtClean="0"/>
              <a:t>. </a:t>
            </a:r>
            <a:r>
              <a:rPr lang="da-DK" sz="2000" dirty="0" smtClean="0"/>
              <a:t>Oslo: Unipub</a:t>
            </a:r>
            <a:r>
              <a:rPr lang="da-DK" sz="2000" i="1" dirty="0" smtClean="0"/>
              <a:t>,</a:t>
            </a:r>
            <a:r>
              <a:rPr lang="da-DK" sz="2000" dirty="0" smtClean="0"/>
              <a:t> 85–100.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Jensen, </a:t>
            </a:r>
            <a:r>
              <a:rPr lang="en-US" sz="2000" dirty="0" err="1" smtClean="0"/>
              <a:t>Iben</a:t>
            </a:r>
            <a:r>
              <a:rPr lang="en-US" sz="2000" dirty="0" smtClean="0"/>
              <a:t>. 2011. “If Culture Is Practice …? A Practice Theoretical Perspective on Intercultural Communication and Mediation”. In </a:t>
            </a:r>
            <a:r>
              <a:rPr lang="en-US" sz="2000" i="1" dirty="0" smtClean="0"/>
              <a:t>Transforming Otherness,</a:t>
            </a:r>
            <a:r>
              <a:rPr lang="en-US" sz="2000" dirty="0" smtClean="0"/>
              <a:t> red. J. Finch and P. </a:t>
            </a:r>
            <a:r>
              <a:rPr lang="en-US" sz="2000" dirty="0" err="1" smtClean="0"/>
              <a:t>Nynäs</a:t>
            </a:r>
            <a:r>
              <a:rPr lang="en-US" sz="2000" dirty="0" smtClean="0"/>
              <a:t>. New Jersey: Transaction. </a:t>
            </a:r>
            <a:endParaRPr lang="da-DK" sz="2000" dirty="0" smtClean="0"/>
          </a:p>
          <a:p>
            <a:pPr>
              <a:spcBef>
                <a:spcPts val="300"/>
              </a:spcBef>
            </a:pPr>
            <a:endParaRPr lang="da-DK" sz="2000" dirty="0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>
              <a:spcBef>
                <a:spcPts val="300"/>
              </a:spcBef>
            </a:pPr>
            <a:endParaRPr lang="en-US" sz="1900" dirty="0" smtClean="0"/>
          </a:p>
          <a:p>
            <a:pPr>
              <a:spcBef>
                <a:spcPts val="300"/>
              </a:spcBef>
            </a:pPr>
            <a:r>
              <a:rPr lang="en-US" sz="1800" dirty="0" smtClean="0"/>
              <a:t>Jensen, </a:t>
            </a:r>
            <a:r>
              <a:rPr lang="en-US" sz="1800" dirty="0" err="1" smtClean="0"/>
              <a:t>Iben</a:t>
            </a:r>
            <a:r>
              <a:rPr lang="en-US" sz="1800" dirty="0" smtClean="0"/>
              <a:t> and </a:t>
            </a:r>
            <a:r>
              <a:rPr lang="en-US" sz="1800" dirty="0" err="1" smtClean="0"/>
              <a:t>Bente</a:t>
            </a:r>
            <a:r>
              <a:rPr lang="en-US" sz="1800" dirty="0" smtClean="0"/>
              <a:t> </a:t>
            </a:r>
            <a:r>
              <a:rPr lang="en-US" sz="1800" dirty="0" err="1" smtClean="0"/>
              <a:t>Halkier</a:t>
            </a:r>
            <a:r>
              <a:rPr lang="en-US" sz="1800" dirty="0" smtClean="0"/>
              <a:t>. 2011. “Rethinking intercultural network communication as a resource in public intercultural health communication”. </a:t>
            </a:r>
            <a:r>
              <a:rPr lang="en-US" sz="1800" i="1" dirty="0" smtClean="0"/>
              <a:t>Journal of Intercultural Communication, </a:t>
            </a:r>
            <a:r>
              <a:rPr lang="en-US" sz="1800" dirty="0" smtClean="0"/>
              <a:t>nr. 25. </a:t>
            </a:r>
            <a:endParaRPr lang="da-DK" sz="1800" dirty="0" smtClean="0"/>
          </a:p>
          <a:p>
            <a:pPr>
              <a:spcBef>
                <a:spcPts val="300"/>
              </a:spcBef>
            </a:pPr>
            <a:r>
              <a:rPr lang="en-US" sz="1900" dirty="0" err="1" smtClean="0"/>
              <a:t>Nishizaka</a:t>
            </a:r>
            <a:r>
              <a:rPr lang="en-US" sz="1900" dirty="0" smtClean="0"/>
              <a:t>, Aug. 1995. “The interactive constitution of </a:t>
            </a:r>
            <a:r>
              <a:rPr lang="en-US" sz="1900" dirty="0" err="1" smtClean="0"/>
              <a:t>interculturality</a:t>
            </a:r>
            <a:r>
              <a:rPr lang="en-US" sz="1900" dirty="0" smtClean="0"/>
              <a:t>: How to be a Japanese with words.” </a:t>
            </a:r>
            <a:r>
              <a:rPr lang="en-US" sz="1900" i="1" dirty="0" smtClean="0"/>
              <a:t>Human Studies </a:t>
            </a:r>
            <a:r>
              <a:rPr lang="en-US" sz="1900" dirty="0" smtClean="0"/>
              <a:t>18: 301-326. </a:t>
            </a:r>
            <a:endParaRPr lang="da-DK" sz="1900" dirty="0" smtClean="0"/>
          </a:p>
          <a:p>
            <a:pPr>
              <a:spcBef>
                <a:spcPts val="300"/>
              </a:spcBef>
            </a:pPr>
            <a:r>
              <a:rPr lang="en-US" sz="1900" dirty="0" err="1" smtClean="0"/>
              <a:t>Reckwitz</a:t>
            </a:r>
            <a:r>
              <a:rPr lang="en-US" sz="1900" dirty="0" smtClean="0"/>
              <a:t>, Andreas. </a:t>
            </a:r>
            <a:r>
              <a:rPr lang="en-GB" sz="1900" dirty="0" smtClean="0"/>
              <a:t>2002. “Toward a Theory of Social Practices. A Development in </a:t>
            </a:r>
            <a:r>
              <a:rPr lang="en-GB" sz="1900" dirty="0" err="1" smtClean="0"/>
              <a:t>Culturalist</a:t>
            </a:r>
            <a:r>
              <a:rPr lang="en-GB" sz="1900" dirty="0" smtClean="0"/>
              <a:t> Theorizing.” </a:t>
            </a:r>
            <a:r>
              <a:rPr lang="en-GB" sz="1900" i="1" dirty="0" smtClean="0"/>
              <a:t>European Journal of Social Theory </a:t>
            </a:r>
            <a:r>
              <a:rPr lang="en-GB" sz="1900" dirty="0" smtClean="0"/>
              <a:t>5</a:t>
            </a:r>
            <a:r>
              <a:rPr lang="en-GB" sz="1900" i="1" dirty="0" smtClean="0"/>
              <a:t> </a:t>
            </a:r>
            <a:r>
              <a:rPr lang="en-GB" sz="1900" dirty="0" smtClean="0"/>
              <a:t>(2): </a:t>
            </a:r>
            <a:r>
              <a:rPr lang="en-US" sz="1900" dirty="0" smtClean="0"/>
              <a:t>243-63. </a:t>
            </a:r>
            <a:endParaRPr lang="da-DK" sz="1900" dirty="0" smtClean="0"/>
          </a:p>
          <a:p>
            <a:pPr>
              <a:spcBef>
                <a:spcPts val="300"/>
              </a:spcBef>
            </a:pPr>
            <a:r>
              <a:rPr lang="en-GB" sz="1900" dirty="0" err="1" smtClean="0"/>
              <a:t>Schatzki</a:t>
            </a:r>
            <a:r>
              <a:rPr lang="en-GB" sz="1900" dirty="0" smtClean="0"/>
              <a:t>, Theodore.</a:t>
            </a:r>
            <a:r>
              <a:rPr lang="en-GB" sz="1900" i="1" dirty="0" smtClean="0"/>
              <a:t> </a:t>
            </a:r>
            <a:r>
              <a:rPr lang="en-GB" sz="1900" dirty="0" smtClean="0"/>
              <a:t>1996.</a:t>
            </a:r>
            <a:r>
              <a:rPr lang="en-GB" sz="1900" i="1" dirty="0" smtClean="0"/>
              <a:t> Social Practices: A </a:t>
            </a:r>
            <a:r>
              <a:rPr lang="en-GB" sz="1900" i="1" dirty="0" err="1" smtClean="0"/>
              <a:t>Wittgensteinian</a:t>
            </a:r>
            <a:r>
              <a:rPr lang="en-GB" sz="1900" i="1" dirty="0" smtClean="0"/>
              <a:t> Approach to Human Activity and the Social.</a:t>
            </a:r>
            <a:r>
              <a:rPr lang="en-GB" sz="1900" dirty="0" smtClean="0"/>
              <a:t> Cambridge: Cambridge University Press</a:t>
            </a:r>
            <a:r>
              <a:rPr lang="en-GB" sz="1900" i="1" dirty="0" smtClean="0"/>
              <a:t>.</a:t>
            </a:r>
            <a:r>
              <a:rPr lang="en-GB" sz="1900" dirty="0" smtClean="0"/>
              <a:t> </a:t>
            </a:r>
            <a:endParaRPr lang="da-DK" sz="1900" dirty="0" smtClean="0"/>
          </a:p>
          <a:p>
            <a:pPr>
              <a:spcBef>
                <a:spcPts val="300"/>
              </a:spcBef>
            </a:pPr>
            <a:r>
              <a:rPr lang="en-GB" sz="1900" dirty="0" err="1" smtClean="0"/>
              <a:t>Swidler</a:t>
            </a:r>
            <a:r>
              <a:rPr lang="en-GB" sz="1900" dirty="0" smtClean="0"/>
              <a:t>, Ann. 2001. “What Anchors Cultural Practices.” I </a:t>
            </a:r>
            <a:r>
              <a:rPr lang="en-GB" sz="1900" i="1" dirty="0" smtClean="0"/>
              <a:t>The Practice Turn in Contemporary Theory</a:t>
            </a:r>
            <a:r>
              <a:rPr lang="en-GB" sz="1900" dirty="0" smtClean="0"/>
              <a:t>, red. </a:t>
            </a:r>
            <a:r>
              <a:rPr lang="en-US" sz="1900" dirty="0" smtClean="0"/>
              <a:t>T. </a:t>
            </a:r>
            <a:r>
              <a:rPr lang="en-US" sz="1900" dirty="0" err="1" smtClean="0"/>
              <a:t>Schatzki</a:t>
            </a:r>
            <a:r>
              <a:rPr lang="en-US" sz="1900" dirty="0" smtClean="0"/>
              <a:t>, K. </a:t>
            </a:r>
            <a:r>
              <a:rPr lang="en-US" sz="1900" dirty="0" err="1" smtClean="0"/>
              <a:t>Knorr-Cetina</a:t>
            </a:r>
            <a:r>
              <a:rPr lang="en-US" sz="1900" dirty="0" smtClean="0"/>
              <a:t> and E. V. </a:t>
            </a:r>
            <a:r>
              <a:rPr lang="en-US" sz="1900" dirty="0" err="1" smtClean="0"/>
              <a:t>Savigny</a:t>
            </a:r>
            <a:r>
              <a:rPr lang="en-US" sz="1900" dirty="0" smtClean="0"/>
              <a:t>. </a:t>
            </a:r>
            <a:r>
              <a:rPr lang="en-GB" sz="1900" dirty="0" smtClean="0"/>
              <a:t>London: </a:t>
            </a:r>
            <a:r>
              <a:rPr lang="en-GB" sz="1900" dirty="0" err="1" smtClean="0"/>
              <a:t>Routledge</a:t>
            </a:r>
            <a:r>
              <a:rPr lang="en-GB" sz="1900" dirty="0" smtClean="0"/>
              <a:t>, 74-92. </a:t>
            </a:r>
            <a:endParaRPr lang="da-DK" sz="1900" dirty="0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a-DK" smtClean="0"/>
              <a:t>Iben Jensen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Etnificering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En af grundene til at jeg begyndte at arbejde med begrebet var, at det danske integrationsråd kom hjem fra en studietur til Holland, hvor de blev spurgt, om de virkelig – i 2009 troede, de kunne få indflydelse, hvis de benævnte sig selv som etniske minoriteter.</a:t>
            </a:r>
          </a:p>
          <a:p>
            <a:endParaRPr lang="da-DK" dirty="0"/>
          </a:p>
          <a:p>
            <a:r>
              <a:rPr lang="da-DK" dirty="0" smtClean="0"/>
              <a:t>Hvordan vedligeholder vi etniske grupper, når vi taler om interkulturel kommunikation?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Etnicitet og køn i jobsamtaler?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Analytisk ramme: Bourdieus feltbegreb, diskurs- og positioneringsteori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	Kunne ikke begrebsliggøre den store betydning: kroppens, stemningens, følelsernes og upassende performance havde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nyt perspektiv på IKK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Ikke priviligere kultur</a:t>
            </a:r>
            <a:endParaRPr lang="da-DK" dirty="0"/>
          </a:p>
          <a:p>
            <a:r>
              <a:rPr lang="da-DK" dirty="0" smtClean="0"/>
              <a:t>Bryde med forestilling om at kultur/systemer</a:t>
            </a:r>
          </a:p>
          <a:p>
            <a:r>
              <a:rPr lang="da-DK" dirty="0"/>
              <a:t>A</a:t>
            </a:r>
            <a:r>
              <a:rPr lang="da-DK" dirty="0" smtClean="0"/>
              <a:t>rbejde med aktører og sociale strukturer</a:t>
            </a:r>
          </a:p>
          <a:p>
            <a:r>
              <a:rPr lang="da-DK" dirty="0"/>
              <a:t>K</a:t>
            </a:r>
            <a:r>
              <a:rPr lang="da-DK" dirty="0" smtClean="0"/>
              <a:t>rop og følelser i et normativt perspektiv</a:t>
            </a:r>
          </a:p>
          <a:p>
            <a:r>
              <a:rPr lang="da-DK" dirty="0" smtClean="0"/>
              <a:t>Magtperspektiv</a:t>
            </a:r>
          </a:p>
          <a:p>
            <a:r>
              <a:rPr lang="da-DK" dirty="0" smtClean="0"/>
              <a:t>Begrebsliggøre aktører i flere fællesskaber</a:t>
            </a:r>
          </a:p>
          <a:p>
            <a:r>
              <a:rPr lang="da-DK" dirty="0" smtClean="0"/>
              <a:t>Inkludere majoriteten/forskeren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 betegnelsen?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’Post’ skal henvise til at kultur tænkes på en ny måde</a:t>
            </a:r>
          </a:p>
          <a:p>
            <a:endParaRPr lang="da-DK" dirty="0" smtClean="0"/>
          </a:p>
          <a:p>
            <a:r>
              <a:rPr lang="da-DK" dirty="0" smtClean="0"/>
              <a:t>’Kultur’ er med, fordi man fortsat trækker på vidensmængde fra det interkulturelle forskningsfelt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Et postkulturelt perspektiv er en sammentænkning af praksisteori og intersektionalitet</a:t>
            </a:r>
          </a:p>
          <a:p>
            <a:endParaRPr lang="da-DK" dirty="0"/>
          </a:p>
          <a:p>
            <a:r>
              <a:rPr lang="da-DK" dirty="0" smtClean="0"/>
              <a:t>Praksisteori er en særlig læsning og vægtning af praksis hos Bourdieu, Giddens, Butler, Garfinkel – som blandt andet er foretager af Theodore Schatzki. Praksis og krop og performance er i forgrunden</a:t>
            </a:r>
          </a:p>
          <a:p>
            <a:endParaRPr lang="da-DK" dirty="0"/>
          </a:p>
          <a:p>
            <a:r>
              <a:rPr lang="da-DK" dirty="0" smtClean="0"/>
              <a:t>Intersektionalitet er et perspektiv, hvor man ser al social interaktion gennemskåret af magtakser. Og lægger vægt på, at sociale kategorier som køn og etnicitet, er noget man gør.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 grundantagelser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1 # Den sociale orden organiseres gennem praksis – og enhver praksis gennemskæres af magtakser</a:t>
            </a:r>
          </a:p>
          <a:p>
            <a:r>
              <a:rPr lang="da-DK" dirty="0" smtClean="0"/>
              <a:t>2# Kroppen er altid med</a:t>
            </a:r>
          </a:p>
          <a:p>
            <a:r>
              <a:rPr lang="da-DK" dirty="0" smtClean="0"/>
              <a:t>3# Aktører hander refleksivt og indgår i krydsende praksisser</a:t>
            </a:r>
          </a:p>
          <a:p>
            <a:r>
              <a:rPr lang="da-DK" dirty="0" smtClean="0"/>
              <a:t>4# Ting, materialitet og teknologi indgår i praksisser og ses i en historisk og strukturel kontekst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sociale orden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Praksis er kernen i alle sociale relationer – mennesker handler. Det er praksis, det vi gør i hverdagen, der er med til at vedligeholde samfundet.</a:t>
            </a:r>
          </a:p>
          <a:p>
            <a:endParaRPr lang="da-DK" dirty="0"/>
          </a:p>
          <a:p>
            <a:r>
              <a:rPr lang="da-DK" dirty="0" smtClean="0"/>
              <a:t>Alle sociale interaktioner er gennemskåret af magtakser som økonomi, etnicitet, køn, sexualitet. 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øm streg">
  <a:themeElements>
    <a:clrScheme name="Kultur, identitet og kommunik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ultur, identitet og kommunik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ltur, identitet og kommunik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tur, identitet og kommunik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tur, identitet og kommunik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tur, identitet og kommunik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tur, identitet og kommunik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ltur, identitet og kommunik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ltur, identitet og kommunik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Grøm streg</Template>
  <TotalTime>465</TotalTime>
  <Words>1506</Words>
  <Application>Microsoft Office PowerPoint</Application>
  <PresentationFormat>Bildspel på skärmen (4:3)</PresentationFormat>
  <Paragraphs>187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Grøm streg</vt:lpstr>
      <vt:lpstr>Et postkulturelt perspektiv på interkulturel kommunikation</vt:lpstr>
      <vt:lpstr>Plan</vt:lpstr>
      <vt:lpstr>Etnificering</vt:lpstr>
      <vt:lpstr>Etnicitet og køn i jobsamtaler?</vt:lpstr>
      <vt:lpstr>Et nyt perspektiv på IKK</vt:lpstr>
      <vt:lpstr>Og betegnelsen?</vt:lpstr>
      <vt:lpstr>Hvad er?</vt:lpstr>
      <vt:lpstr>4 grundantagelser</vt:lpstr>
      <vt:lpstr>Den sociale orden</vt:lpstr>
      <vt:lpstr>’Kultur’ fra et postkulturelt perspektiv</vt:lpstr>
      <vt:lpstr>Interkulturel kommunikation fra et postkulturelt perspektiv</vt:lpstr>
      <vt:lpstr>Sociale kategorier er noget man gør</vt:lpstr>
      <vt:lpstr>Praksis – Doings &amp; Sayings</vt:lpstr>
      <vt:lpstr>Kroppen er altid med</vt:lpstr>
      <vt:lpstr>Refleksive aktører  i krydsende praksisser</vt:lpstr>
      <vt:lpstr>Ting, Teknologi &amp;  historisk strukturel kontekst</vt:lpstr>
      <vt:lpstr>Analyse</vt:lpstr>
      <vt:lpstr>Internationale studerende</vt:lpstr>
      <vt:lpstr>Undervisning som en praksis</vt:lpstr>
      <vt:lpstr>Krop og materialitet?</vt:lpstr>
      <vt:lpstr>Magtakser</vt:lpstr>
      <vt:lpstr>Succesen skyldes ikke undervisning, men udvikling af ny praksis</vt:lpstr>
      <vt:lpstr>Kritik?</vt:lpstr>
      <vt:lpstr>5 fordele</vt:lpstr>
      <vt:lpstr>PowerPoint-presentation</vt:lpstr>
      <vt:lpstr>References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postkulturelt perspektiv på interkulturel kommunikation</dc:title>
  <dc:creator>Iben Jensen</dc:creator>
  <cp:lastModifiedBy>assets</cp:lastModifiedBy>
  <cp:revision>46</cp:revision>
  <dcterms:created xsi:type="dcterms:W3CDTF">2011-09-15T13:21:19Z</dcterms:created>
  <dcterms:modified xsi:type="dcterms:W3CDTF">2011-10-12T07:05:03Z</dcterms:modified>
</cp:coreProperties>
</file>